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One Little Font Full Bold" charset="1" panose="00000800000000000000"/>
      <p:regular r:id="rId34"/>
    </p:embeddedFont>
    <p:embeddedFont>
      <p:font typeface="Cloud" charset="1" panose="02000000000000000000"/>
      <p:regular r:id="rId35"/>
    </p:embeddedFont>
    <p:embeddedFont>
      <p:font typeface="Scripter" charset="1" panose="00000000000000000000"/>
      <p:regular r:id="rId36"/>
    </p:embeddedFont>
    <p:embeddedFont>
      <p:font typeface="Cloud Bold" charset="1" panose="02000000000000000000"/>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loud Italics" charset="1" panose="02000000000000000000"/>
      <p:regular r:id="rId43"/>
    </p:embeddedFont>
    <p:embeddedFont>
      <p:font typeface="Cloud Condensed Bold"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they’re **mysterious, customizable, and positioned perfectly for surprise-and-delight**.*</a:t>
            </a:r>
          </a:p>
          <a:p>
            <a:r>
              <a:rPr lang="en-US"/>
              <a:t/>
            </a:r>
          </a:p>
          <a:p>
            <a:r>
              <a:rPr lang="en-US"/>
              <a:t>We can use these to smooth cost curves while still delivering a **premium feel.**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8.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36.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2.png" Type="http://schemas.openxmlformats.org/officeDocument/2006/relationships/image"/><Relationship Id="rId4" Target="../media/image32.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36.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3.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2.png" Type="http://schemas.openxmlformats.org/officeDocument/2006/relationships/image"/><Relationship Id="rId4" Target="../media/image32.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2" Target="../media/image18.jpeg" Type="http://schemas.openxmlformats.org/officeDocument/2006/relationships/image"/><Relationship Id="rId3" Target="../media/image36.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80.png" Type="http://schemas.openxmlformats.org/officeDocument/2006/relationships/image"/><Relationship Id="rId6" Target="../media/image81.svg" Type="http://schemas.openxmlformats.org/officeDocument/2006/relationships/image"/><Relationship Id="rId7" Target="../media/image82.png" Type="http://schemas.openxmlformats.org/officeDocument/2006/relationships/image"/><Relationship Id="rId8" Target="../media/image8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6.png" Type="http://schemas.openxmlformats.org/officeDocument/2006/relationships/image"/><Relationship Id="rId12" Target="../media/image87.svg" Type="http://schemas.openxmlformats.org/officeDocument/2006/relationships/image"/><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84.png" Type="http://schemas.openxmlformats.org/officeDocument/2006/relationships/image"/><Relationship Id="rId8" Target="../media/image85.svg" Type="http://schemas.openxmlformats.org/officeDocument/2006/relationships/image"/><Relationship Id="rId9"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8.jpeg" Type="http://schemas.openxmlformats.org/officeDocument/2006/relationships/image"/><Relationship Id="rId3" Target="../media/image3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AFF"/>
        </a:solidFill>
      </p:bgPr>
    </p:bg>
    <p:spTree>
      <p:nvGrpSpPr>
        <p:cNvPr id="1" name=""/>
        <p:cNvGrpSpPr/>
        <p:nvPr/>
      </p:nvGrpSpPr>
      <p:grpSpPr>
        <a:xfrm>
          <a:off x="0" y="0"/>
          <a:ext cx="0" cy="0"/>
          <a:chOff x="0" y="0"/>
          <a:chExt cx="0" cy="0"/>
        </a:xfrm>
      </p:grpSpPr>
      <p:sp>
        <p:nvSpPr>
          <p:cNvPr name="Freeform 2" id="2"/>
          <p:cNvSpPr/>
          <p:nvPr/>
        </p:nvSpPr>
        <p:spPr>
          <a:xfrm flipH="false" flipV="false" rot="0">
            <a:off x="-275768" y="8531604"/>
            <a:ext cx="18839537" cy="3082833"/>
          </a:xfrm>
          <a:custGeom>
            <a:avLst/>
            <a:gdLst/>
            <a:ahLst/>
            <a:cxnLst/>
            <a:rect r="r" b="b" t="t" l="l"/>
            <a:pathLst>
              <a:path h="3082833" w="18839537">
                <a:moveTo>
                  <a:pt x="0" y="0"/>
                </a:moveTo>
                <a:lnTo>
                  <a:pt x="18839536" y="0"/>
                </a:lnTo>
                <a:lnTo>
                  <a:pt x="18839536" y="3082833"/>
                </a:lnTo>
                <a:lnTo>
                  <a:pt x="0" y="30828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425440" y="970624"/>
            <a:ext cx="7608470" cy="6446449"/>
          </a:xfrm>
          <a:custGeom>
            <a:avLst/>
            <a:gdLst/>
            <a:ahLst/>
            <a:cxnLst/>
            <a:rect r="r" b="b" t="t" l="l"/>
            <a:pathLst>
              <a:path h="6446449" w="7608470">
                <a:moveTo>
                  <a:pt x="0" y="0"/>
                </a:moveTo>
                <a:lnTo>
                  <a:pt x="7608470" y="0"/>
                </a:lnTo>
                <a:lnTo>
                  <a:pt x="7608470" y="6446450"/>
                </a:lnTo>
                <a:lnTo>
                  <a:pt x="0" y="6446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8092" y="3731486"/>
            <a:ext cx="6658227" cy="6555514"/>
          </a:xfrm>
          <a:custGeom>
            <a:avLst/>
            <a:gdLst/>
            <a:ahLst/>
            <a:cxnLst/>
            <a:rect r="r" b="b" t="t" l="l"/>
            <a:pathLst>
              <a:path h="6555514" w="6658227">
                <a:moveTo>
                  <a:pt x="0" y="0"/>
                </a:moveTo>
                <a:lnTo>
                  <a:pt x="6658227" y="0"/>
                </a:lnTo>
                <a:lnTo>
                  <a:pt x="6658227" y="6555514"/>
                </a:lnTo>
                <a:lnTo>
                  <a:pt x="0" y="65555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0672" y="7304083"/>
            <a:ext cx="2744456" cy="2455041"/>
          </a:xfrm>
          <a:custGeom>
            <a:avLst/>
            <a:gdLst/>
            <a:ahLst/>
            <a:cxnLst/>
            <a:rect r="r" b="b" t="t" l="l"/>
            <a:pathLst>
              <a:path h="2455041" w="2744456">
                <a:moveTo>
                  <a:pt x="0" y="0"/>
                </a:moveTo>
                <a:lnTo>
                  <a:pt x="2744456" y="0"/>
                </a:lnTo>
                <a:lnTo>
                  <a:pt x="2744456" y="2455041"/>
                </a:lnTo>
                <a:lnTo>
                  <a:pt x="0" y="24550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56542">
            <a:off x="2851096" y="7722172"/>
            <a:ext cx="2466414" cy="1618864"/>
          </a:xfrm>
          <a:custGeom>
            <a:avLst/>
            <a:gdLst/>
            <a:ahLst/>
            <a:cxnLst/>
            <a:rect r="r" b="b" t="t" l="l"/>
            <a:pathLst>
              <a:path h="1618864" w="2466414">
                <a:moveTo>
                  <a:pt x="0" y="0"/>
                </a:moveTo>
                <a:lnTo>
                  <a:pt x="2466414" y="0"/>
                </a:lnTo>
                <a:lnTo>
                  <a:pt x="2466414" y="1618864"/>
                </a:lnTo>
                <a:lnTo>
                  <a:pt x="0" y="16188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799348">
            <a:off x="-399444" y="-506910"/>
            <a:ext cx="4600930" cy="3588725"/>
          </a:xfrm>
          <a:custGeom>
            <a:avLst/>
            <a:gdLst/>
            <a:ahLst/>
            <a:cxnLst/>
            <a:rect r="r" b="b" t="t" l="l"/>
            <a:pathLst>
              <a:path h="3588725" w="4600930">
                <a:moveTo>
                  <a:pt x="4600930" y="0"/>
                </a:moveTo>
                <a:lnTo>
                  <a:pt x="0" y="0"/>
                </a:lnTo>
                <a:lnTo>
                  <a:pt x="0" y="3588725"/>
                </a:lnTo>
                <a:lnTo>
                  <a:pt x="4600930" y="3588725"/>
                </a:lnTo>
                <a:lnTo>
                  <a:pt x="460093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3739302" y="-988721"/>
            <a:ext cx="5166986" cy="4114800"/>
          </a:xfrm>
          <a:custGeom>
            <a:avLst/>
            <a:gdLst/>
            <a:ahLst/>
            <a:cxnLst/>
            <a:rect r="r" b="b" t="t" l="l"/>
            <a:pathLst>
              <a:path h="4114800" w="5166986">
                <a:moveTo>
                  <a:pt x="0" y="0"/>
                </a:moveTo>
                <a:lnTo>
                  <a:pt x="5166986" y="0"/>
                </a:lnTo>
                <a:lnTo>
                  <a:pt x="5166986"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true" flipV="false" rot="0">
            <a:off x="12815011" y="5308107"/>
            <a:ext cx="5856601" cy="4451017"/>
          </a:xfrm>
          <a:custGeom>
            <a:avLst/>
            <a:gdLst/>
            <a:ahLst/>
            <a:cxnLst/>
            <a:rect r="r" b="b" t="t" l="l"/>
            <a:pathLst>
              <a:path h="4451017" w="5856601">
                <a:moveTo>
                  <a:pt x="5856601" y="0"/>
                </a:moveTo>
                <a:lnTo>
                  <a:pt x="0" y="0"/>
                </a:lnTo>
                <a:lnTo>
                  <a:pt x="0" y="4451017"/>
                </a:lnTo>
                <a:lnTo>
                  <a:pt x="5856601" y="4451017"/>
                </a:lnTo>
                <a:lnTo>
                  <a:pt x="5856601"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0" id="10"/>
          <p:cNvGrpSpPr/>
          <p:nvPr/>
        </p:nvGrpSpPr>
        <p:grpSpPr>
          <a:xfrm rot="0">
            <a:off x="5107405" y="5979606"/>
            <a:ext cx="775377" cy="870774"/>
            <a:chOff x="0" y="0"/>
            <a:chExt cx="887730" cy="996950"/>
          </a:xfrm>
        </p:grpSpPr>
        <p:sp>
          <p:nvSpPr>
            <p:cNvPr name="Freeform 11" id="11"/>
            <p:cNvSpPr/>
            <p:nvPr/>
          </p:nvSpPr>
          <p:spPr>
            <a:xfrm flipH="false" flipV="false" rot="0">
              <a:off x="44450" y="48260"/>
              <a:ext cx="796290" cy="899160"/>
            </a:xfrm>
            <a:custGeom>
              <a:avLst/>
              <a:gdLst/>
              <a:ahLst/>
              <a:cxnLst/>
              <a:rect r="r" b="b" t="t" l="l"/>
              <a:pathLst>
                <a:path h="899160" w="796290">
                  <a:moveTo>
                    <a:pt x="769620" y="162560"/>
                  </a:moveTo>
                  <a:cubicBezTo>
                    <a:pt x="157480" y="881380"/>
                    <a:pt x="148590" y="889000"/>
                    <a:pt x="128270" y="894080"/>
                  </a:cubicBezTo>
                  <a:cubicBezTo>
                    <a:pt x="109220" y="899160"/>
                    <a:pt x="81280" y="894080"/>
                    <a:pt x="64770" y="887730"/>
                  </a:cubicBezTo>
                  <a:cubicBezTo>
                    <a:pt x="53340" y="883920"/>
                    <a:pt x="45720" y="877570"/>
                    <a:pt x="38100" y="871220"/>
                  </a:cubicBezTo>
                  <a:cubicBezTo>
                    <a:pt x="30480" y="863600"/>
                    <a:pt x="22860" y="855980"/>
                    <a:pt x="17780" y="845820"/>
                  </a:cubicBezTo>
                  <a:cubicBezTo>
                    <a:pt x="10160" y="829310"/>
                    <a:pt x="3810" y="802640"/>
                    <a:pt x="6350" y="782320"/>
                  </a:cubicBezTo>
                  <a:cubicBezTo>
                    <a:pt x="8890" y="762000"/>
                    <a:pt x="20320" y="739140"/>
                    <a:pt x="35560" y="725170"/>
                  </a:cubicBezTo>
                  <a:cubicBezTo>
                    <a:pt x="49530" y="711200"/>
                    <a:pt x="76200" y="701040"/>
                    <a:pt x="92710" y="697230"/>
                  </a:cubicBezTo>
                  <a:cubicBezTo>
                    <a:pt x="104140" y="694690"/>
                    <a:pt x="113030" y="695960"/>
                    <a:pt x="124460" y="698500"/>
                  </a:cubicBezTo>
                  <a:cubicBezTo>
                    <a:pt x="140970" y="703580"/>
                    <a:pt x="166370" y="715010"/>
                    <a:pt x="180340" y="730250"/>
                  </a:cubicBezTo>
                  <a:cubicBezTo>
                    <a:pt x="193040" y="745490"/>
                    <a:pt x="203200" y="769620"/>
                    <a:pt x="204470" y="789940"/>
                  </a:cubicBezTo>
                  <a:cubicBezTo>
                    <a:pt x="205740" y="808990"/>
                    <a:pt x="199390" y="834390"/>
                    <a:pt x="189230" y="850900"/>
                  </a:cubicBezTo>
                  <a:cubicBezTo>
                    <a:pt x="177800" y="868680"/>
                    <a:pt x="154940" y="883920"/>
                    <a:pt x="138430" y="890270"/>
                  </a:cubicBezTo>
                  <a:cubicBezTo>
                    <a:pt x="128270" y="895350"/>
                    <a:pt x="119380" y="897890"/>
                    <a:pt x="106680" y="896620"/>
                  </a:cubicBezTo>
                  <a:cubicBezTo>
                    <a:pt x="90170" y="895350"/>
                    <a:pt x="62230" y="889000"/>
                    <a:pt x="45720" y="877570"/>
                  </a:cubicBezTo>
                  <a:cubicBezTo>
                    <a:pt x="30480" y="866140"/>
                    <a:pt x="15240" y="844550"/>
                    <a:pt x="8890" y="825500"/>
                  </a:cubicBezTo>
                  <a:cubicBezTo>
                    <a:pt x="3810" y="806450"/>
                    <a:pt x="0" y="791210"/>
                    <a:pt x="11430" y="762000"/>
                  </a:cubicBezTo>
                  <a:cubicBezTo>
                    <a:pt x="55880" y="646430"/>
                    <a:pt x="521970" y="116840"/>
                    <a:pt x="624840" y="34290"/>
                  </a:cubicBezTo>
                  <a:cubicBezTo>
                    <a:pt x="652780" y="11430"/>
                    <a:pt x="664210" y="5080"/>
                    <a:pt x="685800" y="2540"/>
                  </a:cubicBezTo>
                  <a:cubicBezTo>
                    <a:pt x="707390" y="0"/>
                    <a:pt x="735330" y="6350"/>
                    <a:pt x="751840" y="19050"/>
                  </a:cubicBezTo>
                  <a:cubicBezTo>
                    <a:pt x="769620" y="30480"/>
                    <a:pt x="784860" y="55880"/>
                    <a:pt x="791210" y="74930"/>
                  </a:cubicBezTo>
                  <a:cubicBezTo>
                    <a:pt x="796290" y="90170"/>
                    <a:pt x="795020" y="106680"/>
                    <a:pt x="791210" y="121920"/>
                  </a:cubicBezTo>
                  <a:cubicBezTo>
                    <a:pt x="787400" y="135890"/>
                    <a:pt x="769620" y="162560"/>
                    <a:pt x="769620" y="162560"/>
                  </a:cubicBezTo>
                </a:path>
              </a:pathLst>
            </a:custGeom>
            <a:solidFill>
              <a:srgbClr val="D96C4F"/>
            </a:solidFill>
            <a:ln cap="sq">
              <a:noFill/>
              <a:prstDash val="solid"/>
              <a:miter/>
            </a:ln>
          </p:spPr>
        </p:sp>
      </p:grpSp>
      <p:grpSp>
        <p:nvGrpSpPr>
          <p:cNvPr name="Group 12" id="12"/>
          <p:cNvGrpSpPr/>
          <p:nvPr/>
        </p:nvGrpSpPr>
        <p:grpSpPr>
          <a:xfrm rot="0">
            <a:off x="5933808" y="6021758"/>
            <a:ext cx="270661" cy="681089"/>
            <a:chOff x="0" y="0"/>
            <a:chExt cx="309880" cy="779780"/>
          </a:xfrm>
        </p:grpSpPr>
        <p:sp>
          <p:nvSpPr>
            <p:cNvPr name="Freeform 13" id="13"/>
            <p:cNvSpPr/>
            <p:nvPr/>
          </p:nvSpPr>
          <p:spPr>
            <a:xfrm flipH="false" flipV="false" rot="0">
              <a:off x="49530" y="46990"/>
              <a:ext cx="208280" cy="683260"/>
            </a:xfrm>
            <a:custGeom>
              <a:avLst/>
              <a:gdLst/>
              <a:ahLst/>
              <a:cxnLst/>
              <a:rect r="r" b="b" t="t" l="l"/>
              <a:pathLst>
                <a:path h="683260" w="208280">
                  <a:moveTo>
                    <a:pt x="208280" y="99060"/>
                  </a:moveTo>
                  <a:cubicBezTo>
                    <a:pt x="204470" y="548640"/>
                    <a:pt x="203200" y="599440"/>
                    <a:pt x="186690" y="629920"/>
                  </a:cubicBezTo>
                  <a:cubicBezTo>
                    <a:pt x="175260" y="651510"/>
                    <a:pt x="158750" y="665480"/>
                    <a:pt x="140970" y="673100"/>
                  </a:cubicBezTo>
                  <a:cubicBezTo>
                    <a:pt x="121920" y="680720"/>
                    <a:pt x="96520" y="683260"/>
                    <a:pt x="77470" y="679450"/>
                  </a:cubicBezTo>
                  <a:cubicBezTo>
                    <a:pt x="58420" y="674370"/>
                    <a:pt x="36830" y="660400"/>
                    <a:pt x="24130" y="645160"/>
                  </a:cubicBezTo>
                  <a:cubicBezTo>
                    <a:pt x="11430" y="629920"/>
                    <a:pt x="2540" y="605790"/>
                    <a:pt x="1270" y="586740"/>
                  </a:cubicBezTo>
                  <a:cubicBezTo>
                    <a:pt x="1270" y="566420"/>
                    <a:pt x="11430" y="541020"/>
                    <a:pt x="19050" y="525780"/>
                  </a:cubicBezTo>
                  <a:cubicBezTo>
                    <a:pt x="25400" y="515620"/>
                    <a:pt x="31750" y="509270"/>
                    <a:pt x="41910" y="502920"/>
                  </a:cubicBezTo>
                  <a:cubicBezTo>
                    <a:pt x="55880" y="494030"/>
                    <a:pt x="82550" y="483870"/>
                    <a:pt x="101600" y="483870"/>
                  </a:cubicBezTo>
                  <a:cubicBezTo>
                    <a:pt x="121920" y="483870"/>
                    <a:pt x="147320" y="495300"/>
                    <a:pt x="161290" y="505460"/>
                  </a:cubicBezTo>
                  <a:cubicBezTo>
                    <a:pt x="171450" y="511810"/>
                    <a:pt x="177800" y="518160"/>
                    <a:pt x="182880" y="528320"/>
                  </a:cubicBezTo>
                  <a:cubicBezTo>
                    <a:pt x="191770" y="543560"/>
                    <a:pt x="198120" y="572770"/>
                    <a:pt x="199390" y="589280"/>
                  </a:cubicBezTo>
                  <a:cubicBezTo>
                    <a:pt x="199390" y="601980"/>
                    <a:pt x="196850" y="609600"/>
                    <a:pt x="191770" y="621030"/>
                  </a:cubicBezTo>
                  <a:cubicBezTo>
                    <a:pt x="184150" y="636270"/>
                    <a:pt x="167640" y="657860"/>
                    <a:pt x="149860" y="668020"/>
                  </a:cubicBezTo>
                  <a:cubicBezTo>
                    <a:pt x="132080" y="678180"/>
                    <a:pt x="105410" y="681990"/>
                    <a:pt x="87630" y="680720"/>
                  </a:cubicBezTo>
                  <a:cubicBezTo>
                    <a:pt x="76200" y="680720"/>
                    <a:pt x="67310" y="678180"/>
                    <a:pt x="57150" y="671830"/>
                  </a:cubicBezTo>
                  <a:cubicBezTo>
                    <a:pt x="43180" y="662940"/>
                    <a:pt x="21590" y="642620"/>
                    <a:pt x="12700" y="627380"/>
                  </a:cubicBezTo>
                  <a:cubicBezTo>
                    <a:pt x="6350" y="617220"/>
                    <a:pt x="3810" y="609600"/>
                    <a:pt x="2540" y="596900"/>
                  </a:cubicBezTo>
                  <a:cubicBezTo>
                    <a:pt x="1270" y="580390"/>
                    <a:pt x="11430" y="565150"/>
                    <a:pt x="13970" y="534670"/>
                  </a:cubicBezTo>
                  <a:cubicBezTo>
                    <a:pt x="21590" y="455930"/>
                    <a:pt x="0" y="179070"/>
                    <a:pt x="13970" y="99060"/>
                  </a:cubicBezTo>
                  <a:cubicBezTo>
                    <a:pt x="20320" y="67310"/>
                    <a:pt x="24130" y="50800"/>
                    <a:pt x="38100" y="35560"/>
                  </a:cubicBezTo>
                  <a:cubicBezTo>
                    <a:pt x="53340" y="19050"/>
                    <a:pt x="80010" y="6350"/>
                    <a:pt x="99060" y="3810"/>
                  </a:cubicBezTo>
                  <a:cubicBezTo>
                    <a:pt x="115570" y="0"/>
                    <a:pt x="132080" y="3810"/>
                    <a:pt x="146050" y="8890"/>
                  </a:cubicBezTo>
                  <a:cubicBezTo>
                    <a:pt x="160020" y="13970"/>
                    <a:pt x="173990" y="22860"/>
                    <a:pt x="184150" y="35560"/>
                  </a:cubicBezTo>
                  <a:cubicBezTo>
                    <a:pt x="195580" y="50800"/>
                    <a:pt x="208280" y="99060"/>
                    <a:pt x="208280" y="99060"/>
                  </a:cubicBezTo>
                </a:path>
              </a:pathLst>
            </a:custGeom>
            <a:solidFill>
              <a:srgbClr val="D96C4F"/>
            </a:solidFill>
            <a:ln cap="sq">
              <a:noFill/>
              <a:prstDash val="solid"/>
              <a:miter/>
            </a:ln>
          </p:spPr>
        </p:sp>
      </p:grpSp>
      <p:grpSp>
        <p:nvGrpSpPr>
          <p:cNvPr name="Group 14" id="14"/>
          <p:cNvGrpSpPr/>
          <p:nvPr/>
        </p:nvGrpSpPr>
        <p:grpSpPr>
          <a:xfrm rot="0">
            <a:off x="5063035" y="5758862"/>
            <a:ext cx="586802" cy="266224"/>
            <a:chOff x="0" y="0"/>
            <a:chExt cx="671830" cy="304800"/>
          </a:xfrm>
        </p:grpSpPr>
        <p:sp>
          <p:nvSpPr>
            <p:cNvPr name="Freeform 15" id="15"/>
            <p:cNvSpPr/>
            <p:nvPr/>
          </p:nvSpPr>
          <p:spPr>
            <a:xfrm flipH="false" flipV="false" rot="0">
              <a:off x="49530" y="44450"/>
              <a:ext cx="572770" cy="212090"/>
            </a:xfrm>
            <a:custGeom>
              <a:avLst/>
              <a:gdLst/>
              <a:ahLst/>
              <a:cxnLst/>
              <a:rect r="r" b="b" t="t" l="l"/>
              <a:pathLst>
                <a:path h="212090" w="572770">
                  <a:moveTo>
                    <a:pt x="474980" y="199390"/>
                  </a:moveTo>
                  <a:cubicBezTo>
                    <a:pt x="39370" y="196850"/>
                    <a:pt x="27940" y="180340"/>
                    <a:pt x="17780" y="167640"/>
                  </a:cubicBezTo>
                  <a:cubicBezTo>
                    <a:pt x="10160" y="157480"/>
                    <a:pt x="6350" y="149860"/>
                    <a:pt x="3810" y="138430"/>
                  </a:cubicBezTo>
                  <a:cubicBezTo>
                    <a:pt x="1270" y="121920"/>
                    <a:pt x="1270" y="93980"/>
                    <a:pt x="8890" y="76200"/>
                  </a:cubicBezTo>
                  <a:cubicBezTo>
                    <a:pt x="16510" y="58420"/>
                    <a:pt x="31750" y="39370"/>
                    <a:pt x="49530" y="29210"/>
                  </a:cubicBezTo>
                  <a:cubicBezTo>
                    <a:pt x="66040" y="19050"/>
                    <a:pt x="90170" y="13970"/>
                    <a:pt x="110490" y="16510"/>
                  </a:cubicBezTo>
                  <a:cubicBezTo>
                    <a:pt x="129540" y="19050"/>
                    <a:pt x="152400" y="29210"/>
                    <a:pt x="166370" y="43180"/>
                  </a:cubicBezTo>
                  <a:cubicBezTo>
                    <a:pt x="180340" y="57150"/>
                    <a:pt x="191770" y="82550"/>
                    <a:pt x="195580" y="97790"/>
                  </a:cubicBezTo>
                  <a:cubicBezTo>
                    <a:pt x="198120" y="110490"/>
                    <a:pt x="198120" y="118110"/>
                    <a:pt x="194310" y="129540"/>
                  </a:cubicBezTo>
                  <a:cubicBezTo>
                    <a:pt x="190500" y="146050"/>
                    <a:pt x="176530" y="172720"/>
                    <a:pt x="165100" y="184150"/>
                  </a:cubicBezTo>
                  <a:cubicBezTo>
                    <a:pt x="157480" y="193040"/>
                    <a:pt x="149860" y="198120"/>
                    <a:pt x="138430" y="201930"/>
                  </a:cubicBezTo>
                  <a:cubicBezTo>
                    <a:pt x="123190" y="208280"/>
                    <a:pt x="95250" y="212090"/>
                    <a:pt x="76200" y="208280"/>
                  </a:cubicBezTo>
                  <a:cubicBezTo>
                    <a:pt x="57150" y="203200"/>
                    <a:pt x="36830" y="190500"/>
                    <a:pt x="24130" y="175260"/>
                  </a:cubicBezTo>
                  <a:cubicBezTo>
                    <a:pt x="11430" y="160020"/>
                    <a:pt x="2540" y="137160"/>
                    <a:pt x="1270" y="116840"/>
                  </a:cubicBezTo>
                  <a:cubicBezTo>
                    <a:pt x="0" y="97790"/>
                    <a:pt x="7620" y="73660"/>
                    <a:pt x="19050" y="57150"/>
                  </a:cubicBezTo>
                  <a:cubicBezTo>
                    <a:pt x="29210" y="41910"/>
                    <a:pt x="45720" y="29210"/>
                    <a:pt x="68580" y="20320"/>
                  </a:cubicBezTo>
                  <a:cubicBezTo>
                    <a:pt x="101600" y="7620"/>
                    <a:pt x="151130" y="8890"/>
                    <a:pt x="203200" y="6350"/>
                  </a:cubicBezTo>
                  <a:cubicBezTo>
                    <a:pt x="278130" y="2540"/>
                    <a:pt x="422910" y="0"/>
                    <a:pt x="474980" y="6350"/>
                  </a:cubicBezTo>
                  <a:cubicBezTo>
                    <a:pt x="496570" y="8890"/>
                    <a:pt x="506730" y="10160"/>
                    <a:pt x="519430" y="16510"/>
                  </a:cubicBezTo>
                  <a:cubicBezTo>
                    <a:pt x="532130" y="24130"/>
                    <a:pt x="546100" y="34290"/>
                    <a:pt x="553720" y="46990"/>
                  </a:cubicBezTo>
                  <a:cubicBezTo>
                    <a:pt x="563880" y="64770"/>
                    <a:pt x="572770" y="92710"/>
                    <a:pt x="570230" y="114300"/>
                  </a:cubicBezTo>
                  <a:cubicBezTo>
                    <a:pt x="567690" y="134620"/>
                    <a:pt x="554990" y="160020"/>
                    <a:pt x="538480" y="175260"/>
                  </a:cubicBezTo>
                  <a:cubicBezTo>
                    <a:pt x="521970" y="189230"/>
                    <a:pt x="474980" y="199390"/>
                    <a:pt x="474980" y="199390"/>
                  </a:cubicBezTo>
                </a:path>
              </a:pathLst>
            </a:custGeom>
            <a:solidFill>
              <a:srgbClr val="D96C4F"/>
            </a:solidFill>
            <a:ln cap="sq">
              <a:noFill/>
              <a:prstDash val="solid"/>
              <a:miter/>
            </a:ln>
          </p:spPr>
        </p:sp>
      </p:grpSp>
      <p:grpSp>
        <p:nvGrpSpPr>
          <p:cNvPr name="Group 16" id="16"/>
          <p:cNvGrpSpPr/>
          <p:nvPr/>
        </p:nvGrpSpPr>
        <p:grpSpPr>
          <a:xfrm rot="0">
            <a:off x="11284906" y="1566947"/>
            <a:ext cx="729897" cy="817529"/>
            <a:chOff x="0" y="0"/>
            <a:chExt cx="835660" cy="935990"/>
          </a:xfrm>
        </p:grpSpPr>
        <p:sp>
          <p:nvSpPr>
            <p:cNvPr name="Freeform 17" id="17"/>
            <p:cNvSpPr/>
            <p:nvPr/>
          </p:nvSpPr>
          <p:spPr>
            <a:xfrm flipH="false" flipV="false" rot="0">
              <a:off x="48260" y="49530"/>
              <a:ext cx="742950" cy="835660"/>
            </a:xfrm>
            <a:custGeom>
              <a:avLst/>
              <a:gdLst/>
              <a:ahLst/>
              <a:cxnLst/>
              <a:rect r="r" b="b" t="t" l="l"/>
              <a:pathLst>
                <a:path h="835660" w="742950">
                  <a:moveTo>
                    <a:pt x="31750" y="671830"/>
                  </a:moveTo>
                  <a:cubicBezTo>
                    <a:pt x="349250" y="351790"/>
                    <a:pt x="523240" y="88900"/>
                    <a:pt x="568960" y="38100"/>
                  </a:cubicBezTo>
                  <a:cubicBezTo>
                    <a:pt x="580390" y="25400"/>
                    <a:pt x="581660" y="22860"/>
                    <a:pt x="591820" y="17780"/>
                  </a:cubicBezTo>
                  <a:cubicBezTo>
                    <a:pt x="605790" y="8890"/>
                    <a:pt x="631190" y="0"/>
                    <a:pt x="650240" y="1270"/>
                  </a:cubicBezTo>
                  <a:cubicBezTo>
                    <a:pt x="669290" y="2540"/>
                    <a:pt x="692150" y="12700"/>
                    <a:pt x="706120" y="25400"/>
                  </a:cubicBezTo>
                  <a:cubicBezTo>
                    <a:pt x="721360" y="36830"/>
                    <a:pt x="732790" y="58420"/>
                    <a:pt x="736600" y="77470"/>
                  </a:cubicBezTo>
                  <a:cubicBezTo>
                    <a:pt x="740410" y="96520"/>
                    <a:pt x="735330" y="121920"/>
                    <a:pt x="728980" y="137160"/>
                  </a:cubicBezTo>
                  <a:cubicBezTo>
                    <a:pt x="725170" y="148590"/>
                    <a:pt x="721360" y="154940"/>
                    <a:pt x="712470" y="162560"/>
                  </a:cubicBezTo>
                  <a:cubicBezTo>
                    <a:pt x="699770" y="172720"/>
                    <a:pt x="674370" y="186690"/>
                    <a:pt x="657860" y="190500"/>
                  </a:cubicBezTo>
                  <a:cubicBezTo>
                    <a:pt x="646430" y="193040"/>
                    <a:pt x="638810" y="193040"/>
                    <a:pt x="627380" y="190500"/>
                  </a:cubicBezTo>
                  <a:cubicBezTo>
                    <a:pt x="612140" y="185420"/>
                    <a:pt x="586740" y="175260"/>
                    <a:pt x="574040" y="161290"/>
                  </a:cubicBezTo>
                  <a:cubicBezTo>
                    <a:pt x="561340" y="147320"/>
                    <a:pt x="551180" y="124460"/>
                    <a:pt x="549910" y="105410"/>
                  </a:cubicBezTo>
                  <a:cubicBezTo>
                    <a:pt x="547370" y="86360"/>
                    <a:pt x="553720" y="62230"/>
                    <a:pt x="563880" y="46990"/>
                  </a:cubicBezTo>
                  <a:cubicBezTo>
                    <a:pt x="572770" y="30480"/>
                    <a:pt x="591820" y="15240"/>
                    <a:pt x="609600" y="7620"/>
                  </a:cubicBezTo>
                  <a:cubicBezTo>
                    <a:pt x="627380" y="1270"/>
                    <a:pt x="651510" y="0"/>
                    <a:pt x="670560" y="5080"/>
                  </a:cubicBezTo>
                  <a:cubicBezTo>
                    <a:pt x="688340" y="10160"/>
                    <a:pt x="709930" y="27940"/>
                    <a:pt x="720090" y="39370"/>
                  </a:cubicBezTo>
                  <a:cubicBezTo>
                    <a:pt x="727710" y="48260"/>
                    <a:pt x="731520" y="55880"/>
                    <a:pt x="734060" y="67310"/>
                  </a:cubicBezTo>
                  <a:cubicBezTo>
                    <a:pt x="737870" y="82550"/>
                    <a:pt x="742950" y="101600"/>
                    <a:pt x="734060" y="128270"/>
                  </a:cubicBezTo>
                  <a:cubicBezTo>
                    <a:pt x="708660" y="201930"/>
                    <a:pt x="552450" y="382270"/>
                    <a:pt x="454660" y="497840"/>
                  </a:cubicBezTo>
                  <a:cubicBezTo>
                    <a:pt x="360680" y="608330"/>
                    <a:pt x="226060" y="764540"/>
                    <a:pt x="161290" y="808990"/>
                  </a:cubicBezTo>
                  <a:cubicBezTo>
                    <a:pt x="135890" y="826770"/>
                    <a:pt x="120650" y="834390"/>
                    <a:pt x="99060" y="835660"/>
                  </a:cubicBezTo>
                  <a:cubicBezTo>
                    <a:pt x="78740" y="835660"/>
                    <a:pt x="52070" y="826770"/>
                    <a:pt x="35560" y="814070"/>
                  </a:cubicBezTo>
                  <a:cubicBezTo>
                    <a:pt x="20320" y="800100"/>
                    <a:pt x="7620" y="773430"/>
                    <a:pt x="2540" y="755650"/>
                  </a:cubicBezTo>
                  <a:cubicBezTo>
                    <a:pt x="0" y="740410"/>
                    <a:pt x="2540" y="723900"/>
                    <a:pt x="6350" y="709930"/>
                  </a:cubicBezTo>
                  <a:cubicBezTo>
                    <a:pt x="11430" y="695960"/>
                    <a:pt x="31750" y="671830"/>
                    <a:pt x="31750" y="671830"/>
                  </a:cubicBezTo>
                </a:path>
              </a:pathLst>
            </a:custGeom>
            <a:solidFill>
              <a:srgbClr val="D96C4F"/>
            </a:solidFill>
            <a:ln cap="sq">
              <a:noFill/>
              <a:prstDash val="solid"/>
              <a:miter/>
            </a:ln>
          </p:spPr>
        </p:sp>
      </p:grpSp>
      <p:grpSp>
        <p:nvGrpSpPr>
          <p:cNvPr name="Group 18" id="18"/>
          <p:cNvGrpSpPr/>
          <p:nvPr/>
        </p:nvGrpSpPr>
        <p:grpSpPr>
          <a:xfrm rot="0">
            <a:off x="11066381" y="1595788"/>
            <a:ext cx="259568" cy="583474"/>
            <a:chOff x="0" y="0"/>
            <a:chExt cx="297180" cy="668020"/>
          </a:xfrm>
        </p:grpSpPr>
        <p:sp>
          <p:nvSpPr>
            <p:cNvPr name="Freeform 19" id="19"/>
            <p:cNvSpPr/>
            <p:nvPr/>
          </p:nvSpPr>
          <p:spPr>
            <a:xfrm flipH="false" flipV="false" rot="0">
              <a:off x="50800" y="45720"/>
              <a:ext cx="223520" cy="574040"/>
            </a:xfrm>
            <a:custGeom>
              <a:avLst/>
              <a:gdLst/>
              <a:ahLst/>
              <a:cxnLst/>
              <a:rect r="r" b="b" t="t" l="l"/>
              <a:pathLst>
                <a:path h="574040" w="223520">
                  <a:moveTo>
                    <a:pt x="11430" y="480060"/>
                  </a:moveTo>
                  <a:cubicBezTo>
                    <a:pt x="13970" y="41910"/>
                    <a:pt x="29210" y="29210"/>
                    <a:pt x="41910" y="19050"/>
                  </a:cubicBezTo>
                  <a:cubicBezTo>
                    <a:pt x="50800" y="11430"/>
                    <a:pt x="58420" y="7620"/>
                    <a:pt x="71120" y="6350"/>
                  </a:cubicBezTo>
                  <a:cubicBezTo>
                    <a:pt x="86360" y="2540"/>
                    <a:pt x="114300" y="1270"/>
                    <a:pt x="132080" y="8890"/>
                  </a:cubicBezTo>
                  <a:cubicBezTo>
                    <a:pt x="151130" y="16510"/>
                    <a:pt x="170180" y="31750"/>
                    <a:pt x="180340" y="49530"/>
                  </a:cubicBezTo>
                  <a:cubicBezTo>
                    <a:pt x="190500" y="66040"/>
                    <a:pt x="194310" y="92710"/>
                    <a:pt x="194310" y="109220"/>
                  </a:cubicBezTo>
                  <a:cubicBezTo>
                    <a:pt x="193040" y="121920"/>
                    <a:pt x="191770" y="129540"/>
                    <a:pt x="185420" y="139700"/>
                  </a:cubicBezTo>
                  <a:cubicBezTo>
                    <a:pt x="177800" y="154940"/>
                    <a:pt x="160020" y="176530"/>
                    <a:pt x="142240" y="185420"/>
                  </a:cubicBezTo>
                  <a:cubicBezTo>
                    <a:pt x="125730" y="194310"/>
                    <a:pt x="101600" y="198120"/>
                    <a:pt x="81280" y="195580"/>
                  </a:cubicBezTo>
                  <a:cubicBezTo>
                    <a:pt x="62230" y="191770"/>
                    <a:pt x="39370" y="177800"/>
                    <a:pt x="26670" y="166370"/>
                  </a:cubicBezTo>
                  <a:cubicBezTo>
                    <a:pt x="17780" y="158750"/>
                    <a:pt x="12700" y="149860"/>
                    <a:pt x="8890" y="140970"/>
                  </a:cubicBezTo>
                  <a:cubicBezTo>
                    <a:pt x="5080" y="130810"/>
                    <a:pt x="1270" y="121920"/>
                    <a:pt x="0" y="110490"/>
                  </a:cubicBezTo>
                  <a:cubicBezTo>
                    <a:pt x="0" y="93980"/>
                    <a:pt x="3810" y="66040"/>
                    <a:pt x="13970" y="49530"/>
                  </a:cubicBezTo>
                  <a:cubicBezTo>
                    <a:pt x="22860" y="33020"/>
                    <a:pt x="41910" y="16510"/>
                    <a:pt x="60960" y="8890"/>
                  </a:cubicBezTo>
                  <a:cubicBezTo>
                    <a:pt x="78740" y="1270"/>
                    <a:pt x="104140" y="0"/>
                    <a:pt x="123190" y="5080"/>
                  </a:cubicBezTo>
                  <a:cubicBezTo>
                    <a:pt x="140970" y="10160"/>
                    <a:pt x="162560" y="24130"/>
                    <a:pt x="173990" y="40640"/>
                  </a:cubicBezTo>
                  <a:cubicBezTo>
                    <a:pt x="186690" y="55880"/>
                    <a:pt x="189230" y="69850"/>
                    <a:pt x="194310" y="99060"/>
                  </a:cubicBezTo>
                  <a:cubicBezTo>
                    <a:pt x="207010" y="173990"/>
                    <a:pt x="223520" y="448310"/>
                    <a:pt x="195580" y="515620"/>
                  </a:cubicBezTo>
                  <a:cubicBezTo>
                    <a:pt x="184150" y="543560"/>
                    <a:pt x="163830" y="554990"/>
                    <a:pt x="146050" y="563880"/>
                  </a:cubicBezTo>
                  <a:cubicBezTo>
                    <a:pt x="132080" y="571500"/>
                    <a:pt x="116840" y="574040"/>
                    <a:pt x="100330" y="571500"/>
                  </a:cubicBezTo>
                  <a:cubicBezTo>
                    <a:pt x="81280" y="568960"/>
                    <a:pt x="53340" y="557530"/>
                    <a:pt x="39370" y="542290"/>
                  </a:cubicBezTo>
                  <a:cubicBezTo>
                    <a:pt x="24130" y="527050"/>
                    <a:pt x="11430" y="480060"/>
                    <a:pt x="11430" y="480060"/>
                  </a:cubicBezTo>
                </a:path>
              </a:pathLst>
            </a:custGeom>
            <a:solidFill>
              <a:srgbClr val="D96C4F"/>
            </a:solidFill>
            <a:ln cap="sq">
              <a:noFill/>
              <a:prstDash val="solid"/>
              <a:miter/>
            </a:ln>
          </p:spPr>
        </p:sp>
      </p:grpSp>
      <p:grpSp>
        <p:nvGrpSpPr>
          <p:cNvPr name="Group 20" id="20"/>
          <p:cNvGrpSpPr/>
          <p:nvPr/>
        </p:nvGrpSpPr>
        <p:grpSpPr>
          <a:xfrm rot="0">
            <a:off x="11516743" y="2305718"/>
            <a:ext cx="580146" cy="289518"/>
            <a:chOff x="0" y="0"/>
            <a:chExt cx="664210" cy="331470"/>
          </a:xfrm>
        </p:grpSpPr>
        <p:sp>
          <p:nvSpPr>
            <p:cNvPr name="Freeform 21" id="21"/>
            <p:cNvSpPr/>
            <p:nvPr/>
          </p:nvSpPr>
          <p:spPr>
            <a:xfrm flipH="false" flipV="false" rot="0">
              <a:off x="48260" y="50800"/>
              <a:ext cx="566420" cy="240030"/>
            </a:xfrm>
            <a:custGeom>
              <a:avLst/>
              <a:gdLst/>
              <a:ahLst/>
              <a:cxnLst/>
              <a:rect r="r" b="b" t="t" l="l"/>
              <a:pathLst>
                <a:path h="240030" w="566420">
                  <a:moveTo>
                    <a:pt x="105410" y="0"/>
                  </a:moveTo>
                  <a:cubicBezTo>
                    <a:pt x="405130" y="24130"/>
                    <a:pt x="487680" y="25400"/>
                    <a:pt x="524510" y="49530"/>
                  </a:cubicBezTo>
                  <a:cubicBezTo>
                    <a:pt x="546100" y="64770"/>
                    <a:pt x="556260" y="90170"/>
                    <a:pt x="562610" y="109220"/>
                  </a:cubicBezTo>
                  <a:cubicBezTo>
                    <a:pt x="566420" y="125730"/>
                    <a:pt x="566420" y="140970"/>
                    <a:pt x="560070" y="157480"/>
                  </a:cubicBezTo>
                  <a:cubicBezTo>
                    <a:pt x="553720" y="176530"/>
                    <a:pt x="534670" y="201930"/>
                    <a:pt x="518160" y="214630"/>
                  </a:cubicBezTo>
                  <a:cubicBezTo>
                    <a:pt x="505460" y="223520"/>
                    <a:pt x="488950" y="228600"/>
                    <a:pt x="472440" y="229870"/>
                  </a:cubicBezTo>
                  <a:cubicBezTo>
                    <a:pt x="457200" y="231140"/>
                    <a:pt x="425450" y="220980"/>
                    <a:pt x="425450" y="222250"/>
                  </a:cubicBezTo>
                  <a:cubicBezTo>
                    <a:pt x="425450" y="222250"/>
                    <a:pt x="452120" y="229870"/>
                    <a:pt x="453390" y="228600"/>
                  </a:cubicBezTo>
                  <a:cubicBezTo>
                    <a:pt x="453390" y="227330"/>
                    <a:pt x="410210" y="215900"/>
                    <a:pt x="394970" y="201930"/>
                  </a:cubicBezTo>
                  <a:cubicBezTo>
                    <a:pt x="381000" y="187960"/>
                    <a:pt x="369570" y="162560"/>
                    <a:pt x="365760" y="144780"/>
                  </a:cubicBezTo>
                  <a:cubicBezTo>
                    <a:pt x="363220" y="133350"/>
                    <a:pt x="363220" y="124460"/>
                    <a:pt x="365760" y="113030"/>
                  </a:cubicBezTo>
                  <a:cubicBezTo>
                    <a:pt x="370840" y="96520"/>
                    <a:pt x="384810" y="69850"/>
                    <a:pt x="396240" y="57150"/>
                  </a:cubicBezTo>
                  <a:cubicBezTo>
                    <a:pt x="405130" y="48260"/>
                    <a:pt x="411480" y="43180"/>
                    <a:pt x="422910" y="39370"/>
                  </a:cubicBezTo>
                  <a:cubicBezTo>
                    <a:pt x="439420" y="33020"/>
                    <a:pt x="469900" y="30480"/>
                    <a:pt x="486410" y="33020"/>
                  </a:cubicBezTo>
                  <a:cubicBezTo>
                    <a:pt x="499110" y="34290"/>
                    <a:pt x="506730" y="38100"/>
                    <a:pt x="516890" y="44450"/>
                  </a:cubicBezTo>
                  <a:cubicBezTo>
                    <a:pt x="530860" y="54610"/>
                    <a:pt x="549910" y="74930"/>
                    <a:pt x="557530" y="93980"/>
                  </a:cubicBezTo>
                  <a:cubicBezTo>
                    <a:pt x="565150" y="113030"/>
                    <a:pt x="563880" y="140970"/>
                    <a:pt x="560070" y="157480"/>
                  </a:cubicBezTo>
                  <a:cubicBezTo>
                    <a:pt x="557530" y="168910"/>
                    <a:pt x="554990" y="177800"/>
                    <a:pt x="546100" y="186690"/>
                  </a:cubicBezTo>
                  <a:cubicBezTo>
                    <a:pt x="535940" y="199390"/>
                    <a:pt x="511810" y="218440"/>
                    <a:pt x="495300" y="224790"/>
                  </a:cubicBezTo>
                  <a:cubicBezTo>
                    <a:pt x="483870" y="229870"/>
                    <a:pt x="476250" y="231140"/>
                    <a:pt x="463550" y="229870"/>
                  </a:cubicBezTo>
                  <a:cubicBezTo>
                    <a:pt x="447040" y="228600"/>
                    <a:pt x="419100" y="220980"/>
                    <a:pt x="403860" y="209550"/>
                  </a:cubicBezTo>
                  <a:cubicBezTo>
                    <a:pt x="387350" y="196850"/>
                    <a:pt x="373380" y="171450"/>
                    <a:pt x="368300" y="156210"/>
                  </a:cubicBezTo>
                  <a:cubicBezTo>
                    <a:pt x="363220" y="144780"/>
                    <a:pt x="363220" y="135890"/>
                    <a:pt x="364490" y="123190"/>
                  </a:cubicBezTo>
                  <a:cubicBezTo>
                    <a:pt x="367030" y="106680"/>
                    <a:pt x="378460" y="78740"/>
                    <a:pt x="388620" y="64770"/>
                  </a:cubicBezTo>
                  <a:cubicBezTo>
                    <a:pt x="396240" y="54610"/>
                    <a:pt x="403860" y="49530"/>
                    <a:pt x="414020" y="44450"/>
                  </a:cubicBezTo>
                  <a:cubicBezTo>
                    <a:pt x="422910" y="38100"/>
                    <a:pt x="430530" y="33020"/>
                    <a:pt x="443230" y="31750"/>
                  </a:cubicBezTo>
                  <a:cubicBezTo>
                    <a:pt x="463550" y="30480"/>
                    <a:pt x="505460" y="38100"/>
                    <a:pt x="524510" y="49530"/>
                  </a:cubicBezTo>
                  <a:cubicBezTo>
                    <a:pt x="538480" y="58420"/>
                    <a:pt x="547370" y="72390"/>
                    <a:pt x="554990" y="86360"/>
                  </a:cubicBezTo>
                  <a:cubicBezTo>
                    <a:pt x="561340" y="100330"/>
                    <a:pt x="566420" y="116840"/>
                    <a:pt x="563880" y="133350"/>
                  </a:cubicBezTo>
                  <a:cubicBezTo>
                    <a:pt x="562610" y="153670"/>
                    <a:pt x="549910" y="182880"/>
                    <a:pt x="537210" y="198120"/>
                  </a:cubicBezTo>
                  <a:cubicBezTo>
                    <a:pt x="525780" y="212090"/>
                    <a:pt x="518160" y="218440"/>
                    <a:pt x="496570" y="224790"/>
                  </a:cubicBezTo>
                  <a:cubicBezTo>
                    <a:pt x="433070" y="240030"/>
                    <a:pt x="168910" y="214630"/>
                    <a:pt x="92710" y="194310"/>
                  </a:cubicBezTo>
                  <a:cubicBezTo>
                    <a:pt x="62230" y="186690"/>
                    <a:pt x="45720" y="181610"/>
                    <a:pt x="30480" y="166370"/>
                  </a:cubicBezTo>
                  <a:cubicBezTo>
                    <a:pt x="15240" y="151130"/>
                    <a:pt x="3810" y="123190"/>
                    <a:pt x="2540" y="102870"/>
                  </a:cubicBezTo>
                  <a:cubicBezTo>
                    <a:pt x="0" y="87630"/>
                    <a:pt x="3810" y="71120"/>
                    <a:pt x="10160" y="57150"/>
                  </a:cubicBezTo>
                  <a:cubicBezTo>
                    <a:pt x="16510" y="43180"/>
                    <a:pt x="25400" y="30480"/>
                    <a:pt x="39370" y="20320"/>
                  </a:cubicBezTo>
                  <a:cubicBezTo>
                    <a:pt x="55880" y="10160"/>
                    <a:pt x="105410" y="0"/>
                    <a:pt x="105410" y="0"/>
                  </a:cubicBezTo>
                </a:path>
              </a:pathLst>
            </a:custGeom>
            <a:solidFill>
              <a:srgbClr val="D96C4F"/>
            </a:solidFill>
            <a:ln cap="sq">
              <a:noFill/>
              <a:prstDash val="solid"/>
              <a:miter/>
            </a:ln>
          </p:spPr>
        </p:sp>
      </p:grpSp>
      <p:grpSp>
        <p:nvGrpSpPr>
          <p:cNvPr name="Group 22" id="22"/>
          <p:cNvGrpSpPr/>
          <p:nvPr/>
        </p:nvGrpSpPr>
        <p:grpSpPr>
          <a:xfrm rot="0">
            <a:off x="5379720" y="7747635"/>
            <a:ext cx="378142" cy="300990"/>
            <a:chOff x="0" y="0"/>
            <a:chExt cx="504190" cy="401320"/>
          </a:xfrm>
        </p:grpSpPr>
        <p:sp>
          <p:nvSpPr>
            <p:cNvPr name="Freeform 23" id="23"/>
            <p:cNvSpPr/>
            <p:nvPr/>
          </p:nvSpPr>
          <p:spPr>
            <a:xfrm flipH="false" flipV="false" rot="0">
              <a:off x="46990" y="48260"/>
              <a:ext cx="408940" cy="303530"/>
            </a:xfrm>
            <a:custGeom>
              <a:avLst/>
              <a:gdLst/>
              <a:ahLst/>
              <a:cxnLst/>
              <a:rect r="r" b="b" t="t" l="l"/>
              <a:pathLst>
                <a:path h="303530" w="408940">
                  <a:moveTo>
                    <a:pt x="29210" y="182880"/>
                  </a:moveTo>
                  <a:cubicBezTo>
                    <a:pt x="209550" y="59690"/>
                    <a:pt x="278130" y="11430"/>
                    <a:pt x="320040" y="5080"/>
                  </a:cubicBezTo>
                  <a:cubicBezTo>
                    <a:pt x="345440" y="1270"/>
                    <a:pt x="368300" y="6350"/>
                    <a:pt x="382270" y="16510"/>
                  </a:cubicBezTo>
                  <a:cubicBezTo>
                    <a:pt x="393700" y="24130"/>
                    <a:pt x="402590" y="39370"/>
                    <a:pt x="405130" y="52070"/>
                  </a:cubicBezTo>
                  <a:cubicBezTo>
                    <a:pt x="408940" y="66040"/>
                    <a:pt x="407670" y="82550"/>
                    <a:pt x="402590" y="95250"/>
                  </a:cubicBezTo>
                  <a:cubicBezTo>
                    <a:pt x="397510" y="107950"/>
                    <a:pt x="384810" y="120650"/>
                    <a:pt x="373380" y="127000"/>
                  </a:cubicBezTo>
                  <a:cubicBezTo>
                    <a:pt x="361950" y="134620"/>
                    <a:pt x="345440" y="138430"/>
                    <a:pt x="331470" y="135890"/>
                  </a:cubicBezTo>
                  <a:cubicBezTo>
                    <a:pt x="314960" y="132080"/>
                    <a:pt x="288290" y="115570"/>
                    <a:pt x="280670" y="99060"/>
                  </a:cubicBezTo>
                  <a:cubicBezTo>
                    <a:pt x="271780" y="82550"/>
                    <a:pt x="273050" y="52070"/>
                    <a:pt x="281940" y="36830"/>
                  </a:cubicBezTo>
                  <a:cubicBezTo>
                    <a:pt x="290830" y="20320"/>
                    <a:pt x="317500" y="5080"/>
                    <a:pt x="334010" y="2540"/>
                  </a:cubicBezTo>
                  <a:cubicBezTo>
                    <a:pt x="349250" y="0"/>
                    <a:pt x="364490" y="5080"/>
                    <a:pt x="375920" y="12700"/>
                  </a:cubicBezTo>
                  <a:cubicBezTo>
                    <a:pt x="387350" y="19050"/>
                    <a:pt x="398780" y="33020"/>
                    <a:pt x="403860" y="45720"/>
                  </a:cubicBezTo>
                  <a:cubicBezTo>
                    <a:pt x="407670" y="58420"/>
                    <a:pt x="408940" y="76200"/>
                    <a:pt x="405130" y="88900"/>
                  </a:cubicBezTo>
                  <a:cubicBezTo>
                    <a:pt x="401320" y="101600"/>
                    <a:pt x="394970" y="109220"/>
                    <a:pt x="379730" y="123190"/>
                  </a:cubicBezTo>
                  <a:cubicBezTo>
                    <a:pt x="335280" y="163830"/>
                    <a:pt x="133350" y="292100"/>
                    <a:pt x="76200" y="300990"/>
                  </a:cubicBezTo>
                  <a:cubicBezTo>
                    <a:pt x="54610" y="303530"/>
                    <a:pt x="41910" y="297180"/>
                    <a:pt x="30480" y="290830"/>
                  </a:cubicBezTo>
                  <a:cubicBezTo>
                    <a:pt x="21590" y="284480"/>
                    <a:pt x="13970" y="276860"/>
                    <a:pt x="10160" y="267970"/>
                  </a:cubicBezTo>
                  <a:cubicBezTo>
                    <a:pt x="3810" y="255270"/>
                    <a:pt x="0" y="236220"/>
                    <a:pt x="3810" y="222250"/>
                  </a:cubicBezTo>
                  <a:cubicBezTo>
                    <a:pt x="6350" y="208280"/>
                    <a:pt x="29210" y="182880"/>
                    <a:pt x="29210" y="182880"/>
                  </a:cubicBezTo>
                </a:path>
              </a:pathLst>
            </a:custGeom>
            <a:solidFill>
              <a:srgbClr val="D96C4F"/>
            </a:solidFill>
            <a:ln cap="sq">
              <a:noFill/>
              <a:prstDash val="solid"/>
              <a:miter/>
            </a:ln>
          </p:spPr>
        </p:sp>
      </p:grpSp>
      <p:grpSp>
        <p:nvGrpSpPr>
          <p:cNvPr name="Group 24" id="24"/>
          <p:cNvGrpSpPr/>
          <p:nvPr/>
        </p:nvGrpSpPr>
        <p:grpSpPr>
          <a:xfrm rot="0">
            <a:off x="5287328" y="7692390"/>
            <a:ext cx="185738" cy="260985"/>
            <a:chOff x="0" y="0"/>
            <a:chExt cx="247650" cy="347980"/>
          </a:xfrm>
        </p:grpSpPr>
        <p:sp>
          <p:nvSpPr>
            <p:cNvPr name="Freeform 25" id="25"/>
            <p:cNvSpPr/>
            <p:nvPr/>
          </p:nvSpPr>
          <p:spPr>
            <a:xfrm flipH="false" flipV="false" rot="0">
              <a:off x="50800" y="48260"/>
              <a:ext cx="147320" cy="254000"/>
            </a:xfrm>
            <a:custGeom>
              <a:avLst/>
              <a:gdLst/>
              <a:ahLst/>
              <a:cxnLst/>
              <a:rect r="r" b="b" t="t" l="l"/>
              <a:pathLst>
                <a:path h="254000" w="147320">
                  <a:moveTo>
                    <a:pt x="0" y="187960"/>
                  </a:moveTo>
                  <a:cubicBezTo>
                    <a:pt x="3810" y="105410"/>
                    <a:pt x="20320" y="40640"/>
                    <a:pt x="31750" y="21590"/>
                  </a:cubicBezTo>
                  <a:cubicBezTo>
                    <a:pt x="38100" y="13970"/>
                    <a:pt x="41910" y="12700"/>
                    <a:pt x="49530" y="8890"/>
                  </a:cubicBezTo>
                  <a:cubicBezTo>
                    <a:pt x="59690" y="5080"/>
                    <a:pt x="77470" y="0"/>
                    <a:pt x="90170" y="2540"/>
                  </a:cubicBezTo>
                  <a:cubicBezTo>
                    <a:pt x="102870" y="3810"/>
                    <a:pt x="118110" y="11430"/>
                    <a:pt x="127000" y="21590"/>
                  </a:cubicBezTo>
                  <a:cubicBezTo>
                    <a:pt x="138430" y="34290"/>
                    <a:pt x="147320" y="63500"/>
                    <a:pt x="143510" y="81280"/>
                  </a:cubicBezTo>
                  <a:cubicBezTo>
                    <a:pt x="139700" y="97790"/>
                    <a:pt x="120650" y="120650"/>
                    <a:pt x="104140" y="127000"/>
                  </a:cubicBezTo>
                  <a:cubicBezTo>
                    <a:pt x="87630" y="134620"/>
                    <a:pt x="58420" y="130810"/>
                    <a:pt x="43180" y="120650"/>
                  </a:cubicBezTo>
                  <a:cubicBezTo>
                    <a:pt x="29210" y="111760"/>
                    <a:pt x="15240" y="85090"/>
                    <a:pt x="15240" y="67310"/>
                  </a:cubicBezTo>
                  <a:cubicBezTo>
                    <a:pt x="13970" y="49530"/>
                    <a:pt x="27940" y="22860"/>
                    <a:pt x="43180" y="12700"/>
                  </a:cubicBezTo>
                  <a:cubicBezTo>
                    <a:pt x="58420" y="2540"/>
                    <a:pt x="87630" y="1270"/>
                    <a:pt x="104140" y="6350"/>
                  </a:cubicBezTo>
                  <a:cubicBezTo>
                    <a:pt x="116840" y="10160"/>
                    <a:pt x="129540" y="21590"/>
                    <a:pt x="135890" y="33020"/>
                  </a:cubicBezTo>
                  <a:cubicBezTo>
                    <a:pt x="142240" y="44450"/>
                    <a:pt x="146050" y="60960"/>
                    <a:pt x="144780" y="73660"/>
                  </a:cubicBezTo>
                  <a:cubicBezTo>
                    <a:pt x="143510" y="86360"/>
                    <a:pt x="130810" y="95250"/>
                    <a:pt x="128270" y="111760"/>
                  </a:cubicBezTo>
                  <a:cubicBezTo>
                    <a:pt x="121920" y="135890"/>
                    <a:pt x="134620" y="180340"/>
                    <a:pt x="127000" y="204470"/>
                  </a:cubicBezTo>
                  <a:cubicBezTo>
                    <a:pt x="121920" y="219710"/>
                    <a:pt x="114300" y="233680"/>
                    <a:pt x="101600" y="241300"/>
                  </a:cubicBezTo>
                  <a:cubicBezTo>
                    <a:pt x="86360" y="250190"/>
                    <a:pt x="58420" y="254000"/>
                    <a:pt x="41910" y="248920"/>
                  </a:cubicBezTo>
                  <a:cubicBezTo>
                    <a:pt x="27940" y="243840"/>
                    <a:pt x="13970" y="229870"/>
                    <a:pt x="7620" y="218440"/>
                  </a:cubicBezTo>
                  <a:cubicBezTo>
                    <a:pt x="2540" y="209550"/>
                    <a:pt x="0" y="187960"/>
                    <a:pt x="0" y="187960"/>
                  </a:cubicBezTo>
                </a:path>
              </a:pathLst>
            </a:custGeom>
            <a:solidFill>
              <a:srgbClr val="D96C4F"/>
            </a:solidFill>
            <a:ln cap="sq">
              <a:noFill/>
              <a:prstDash val="solid"/>
              <a:miter/>
            </a:ln>
          </p:spPr>
        </p:sp>
      </p:grpSp>
      <p:grpSp>
        <p:nvGrpSpPr>
          <p:cNvPr name="Group 26" id="26"/>
          <p:cNvGrpSpPr/>
          <p:nvPr/>
        </p:nvGrpSpPr>
        <p:grpSpPr>
          <a:xfrm rot="0">
            <a:off x="5425440" y="8034338"/>
            <a:ext cx="333375" cy="196215"/>
            <a:chOff x="0" y="0"/>
            <a:chExt cx="444500" cy="261620"/>
          </a:xfrm>
        </p:grpSpPr>
        <p:sp>
          <p:nvSpPr>
            <p:cNvPr name="Freeform 27" id="27"/>
            <p:cNvSpPr/>
            <p:nvPr/>
          </p:nvSpPr>
          <p:spPr>
            <a:xfrm flipH="false" flipV="false" rot="0">
              <a:off x="46990" y="49530"/>
              <a:ext cx="347980" cy="165100"/>
            </a:xfrm>
            <a:custGeom>
              <a:avLst/>
              <a:gdLst/>
              <a:ahLst/>
              <a:cxnLst/>
              <a:rect r="r" b="b" t="t" l="l"/>
              <a:pathLst>
                <a:path h="165100" w="347980">
                  <a:moveTo>
                    <a:pt x="76200" y="1270"/>
                  </a:moveTo>
                  <a:cubicBezTo>
                    <a:pt x="254000" y="20320"/>
                    <a:pt x="293370" y="25400"/>
                    <a:pt x="314960" y="39370"/>
                  </a:cubicBezTo>
                  <a:cubicBezTo>
                    <a:pt x="328930" y="48260"/>
                    <a:pt x="336550" y="59690"/>
                    <a:pt x="341630" y="72390"/>
                  </a:cubicBezTo>
                  <a:cubicBezTo>
                    <a:pt x="346710" y="85090"/>
                    <a:pt x="347980" y="101600"/>
                    <a:pt x="342900" y="114300"/>
                  </a:cubicBezTo>
                  <a:cubicBezTo>
                    <a:pt x="336550" y="130810"/>
                    <a:pt x="314960" y="152400"/>
                    <a:pt x="299720" y="158750"/>
                  </a:cubicBezTo>
                  <a:cubicBezTo>
                    <a:pt x="285750" y="165100"/>
                    <a:pt x="270510" y="163830"/>
                    <a:pt x="256540" y="158750"/>
                  </a:cubicBezTo>
                  <a:cubicBezTo>
                    <a:pt x="241300" y="151130"/>
                    <a:pt x="219710" y="130810"/>
                    <a:pt x="214630" y="113030"/>
                  </a:cubicBezTo>
                  <a:cubicBezTo>
                    <a:pt x="209550" y="93980"/>
                    <a:pt x="217170" y="64770"/>
                    <a:pt x="229870" y="52070"/>
                  </a:cubicBezTo>
                  <a:cubicBezTo>
                    <a:pt x="241300" y="38100"/>
                    <a:pt x="270510" y="29210"/>
                    <a:pt x="288290" y="29210"/>
                  </a:cubicBezTo>
                  <a:cubicBezTo>
                    <a:pt x="302260" y="30480"/>
                    <a:pt x="316230" y="38100"/>
                    <a:pt x="326390" y="48260"/>
                  </a:cubicBezTo>
                  <a:cubicBezTo>
                    <a:pt x="335280" y="57150"/>
                    <a:pt x="342900" y="72390"/>
                    <a:pt x="345440" y="86360"/>
                  </a:cubicBezTo>
                  <a:cubicBezTo>
                    <a:pt x="346710" y="99060"/>
                    <a:pt x="344170" y="116840"/>
                    <a:pt x="337820" y="128270"/>
                  </a:cubicBezTo>
                  <a:cubicBezTo>
                    <a:pt x="331470" y="139700"/>
                    <a:pt x="318770" y="151130"/>
                    <a:pt x="306070" y="156210"/>
                  </a:cubicBezTo>
                  <a:cubicBezTo>
                    <a:pt x="293370" y="162560"/>
                    <a:pt x="283210" y="161290"/>
                    <a:pt x="264160" y="160020"/>
                  </a:cubicBezTo>
                  <a:cubicBezTo>
                    <a:pt x="217170" y="158750"/>
                    <a:pt x="66040" y="142240"/>
                    <a:pt x="29210" y="118110"/>
                  </a:cubicBezTo>
                  <a:cubicBezTo>
                    <a:pt x="12700" y="106680"/>
                    <a:pt x="6350" y="93980"/>
                    <a:pt x="3810" y="80010"/>
                  </a:cubicBezTo>
                  <a:cubicBezTo>
                    <a:pt x="0" y="66040"/>
                    <a:pt x="2540" y="46990"/>
                    <a:pt x="10160" y="34290"/>
                  </a:cubicBezTo>
                  <a:cubicBezTo>
                    <a:pt x="16510" y="21590"/>
                    <a:pt x="33020" y="8890"/>
                    <a:pt x="44450" y="3810"/>
                  </a:cubicBezTo>
                  <a:cubicBezTo>
                    <a:pt x="54610" y="0"/>
                    <a:pt x="76200" y="1270"/>
                    <a:pt x="76200" y="1270"/>
                  </a:cubicBezTo>
                </a:path>
              </a:pathLst>
            </a:custGeom>
            <a:solidFill>
              <a:srgbClr val="D96C4F"/>
            </a:solidFill>
            <a:ln cap="sq">
              <a:noFill/>
              <a:prstDash val="solid"/>
              <a:miter/>
            </a:ln>
          </p:spPr>
        </p:sp>
      </p:grpSp>
      <p:grpSp>
        <p:nvGrpSpPr>
          <p:cNvPr name="Group 28" id="28"/>
          <p:cNvGrpSpPr/>
          <p:nvPr/>
        </p:nvGrpSpPr>
        <p:grpSpPr>
          <a:xfrm rot="0">
            <a:off x="1615556" y="2382934"/>
            <a:ext cx="2165033" cy="517207"/>
            <a:chOff x="0" y="0"/>
            <a:chExt cx="2886710" cy="689610"/>
          </a:xfrm>
        </p:grpSpPr>
        <p:sp>
          <p:nvSpPr>
            <p:cNvPr name="Freeform 29" id="29"/>
            <p:cNvSpPr/>
            <p:nvPr/>
          </p:nvSpPr>
          <p:spPr>
            <a:xfrm flipH="false" flipV="false" rot="0">
              <a:off x="48260" y="39370"/>
              <a:ext cx="2786380" cy="608330"/>
            </a:xfrm>
            <a:custGeom>
              <a:avLst/>
              <a:gdLst/>
              <a:ahLst/>
              <a:cxnLst/>
              <a:rect r="r" b="b" t="t" l="l"/>
              <a:pathLst>
                <a:path h="608330" w="2786380">
                  <a:moveTo>
                    <a:pt x="2734310" y="303530"/>
                  </a:moveTo>
                  <a:cubicBezTo>
                    <a:pt x="2438400" y="321310"/>
                    <a:pt x="2368550" y="317500"/>
                    <a:pt x="2272030" y="306070"/>
                  </a:cubicBezTo>
                  <a:cubicBezTo>
                    <a:pt x="2131060" y="290830"/>
                    <a:pt x="1941830" y="246380"/>
                    <a:pt x="1757680" y="220980"/>
                  </a:cubicBezTo>
                  <a:cubicBezTo>
                    <a:pt x="1548130" y="193040"/>
                    <a:pt x="1212850" y="106680"/>
                    <a:pt x="1076960" y="149860"/>
                  </a:cubicBezTo>
                  <a:cubicBezTo>
                    <a:pt x="1007110" y="171450"/>
                    <a:pt x="990600" y="228600"/>
                    <a:pt x="938530" y="267970"/>
                  </a:cubicBezTo>
                  <a:cubicBezTo>
                    <a:pt x="876300" y="316230"/>
                    <a:pt x="810260" y="369570"/>
                    <a:pt x="727710" y="412750"/>
                  </a:cubicBezTo>
                  <a:cubicBezTo>
                    <a:pt x="631190" y="463550"/>
                    <a:pt x="486410" y="511810"/>
                    <a:pt x="386080" y="543560"/>
                  </a:cubicBezTo>
                  <a:cubicBezTo>
                    <a:pt x="309880" y="567690"/>
                    <a:pt x="240030" y="586740"/>
                    <a:pt x="179070" y="594360"/>
                  </a:cubicBezTo>
                  <a:cubicBezTo>
                    <a:pt x="130810" y="600710"/>
                    <a:pt x="80010" y="608330"/>
                    <a:pt x="49530" y="596900"/>
                  </a:cubicBezTo>
                  <a:cubicBezTo>
                    <a:pt x="29210" y="588010"/>
                    <a:pt x="11430" y="567690"/>
                    <a:pt x="5080" y="551180"/>
                  </a:cubicBezTo>
                  <a:cubicBezTo>
                    <a:pt x="0" y="537210"/>
                    <a:pt x="2540" y="520700"/>
                    <a:pt x="6350" y="508000"/>
                  </a:cubicBezTo>
                  <a:cubicBezTo>
                    <a:pt x="11430" y="495300"/>
                    <a:pt x="21590" y="481330"/>
                    <a:pt x="34290" y="473710"/>
                  </a:cubicBezTo>
                  <a:cubicBezTo>
                    <a:pt x="49530" y="466090"/>
                    <a:pt x="80010" y="462280"/>
                    <a:pt x="97790" y="469900"/>
                  </a:cubicBezTo>
                  <a:cubicBezTo>
                    <a:pt x="114300" y="477520"/>
                    <a:pt x="133350" y="501650"/>
                    <a:pt x="137160" y="519430"/>
                  </a:cubicBezTo>
                  <a:cubicBezTo>
                    <a:pt x="140970" y="537210"/>
                    <a:pt x="130810" y="566420"/>
                    <a:pt x="118110" y="580390"/>
                  </a:cubicBezTo>
                  <a:cubicBezTo>
                    <a:pt x="104140" y="593090"/>
                    <a:pt x="74930" y="600710"/>
                    <a:pt x="57150" y="598170"/>
                  </a:cubicBezTo>
                  <a:cubicBezTo>
                    <a:pt x="43180" y="596900"/>
                    <a:pt x="27940" y="586740"/>
                    <a:pt x="19050" y="576580"/>
                  </a:cubicBezTo>
                  <a:cubicBezTo>
                    <a:pt x="10160" y="566420"/>
                    <a:pt x="2540" y="551180"/>
                    <a:pt x="2540" y="537210"/>
                  </a:cubicBezTo>
                  <a:cubicBezTo>
                    <a:pt x="2540" y="519430"/>
                    <a:pt x="10160" y="491490"/>
                    <a:pt x="27940" y="478790"/>
                  </a:cubicBezTo>
                  <a:cubicBezTo>
                    <a:pt x="53340" y="459740"/>
                    <a:pt x="109220" y="471170"/>
                    <a:pt x="158750" y="461010"/>
                  </a:cubicBezTo>
                  <a:cubicBezTo>
                    <a:pt x="226060" y="448310"/>
                    <a:pt x="317500" y="424180"/>
                    <a:pt x="393700" y="398780"/>
                  </a:cubicBezTo>
                  <a:cubicBezTo>
                    <a:pt x="469900" y="373380"/>
                    <a:pt x="551180" y="342900"/>
                    <a:pt x="618490" y="308610"/>
                  </a:cubicBezTo>
                  <a:cubicBezTo>
                    <a:pt x="679450" y="279400"/>
                    <a:pt x="726440" y="251460"/>
                    <a:pt x="782320" y="212090"/>
                  </a:cubicBezTo>
                  <a:cubicBezTo>
                    <a:pt x="848360" y="166370"/>
                    <a:pt x="929640" y="77470"/>
                    <a:pt x="989330" y="44450"/>
                  </a:cubicBezTo>
                  <a:cubicBezTo>
                    <a:pt x="1028700" y="24130"/>
                    <a:pt x="1043940" y="16510"/>
                    <a:pt x="1096010" y="11430"/>
                  </a:cubicBezTo>
                  <a:cubicBezTo>
                    <a:pt x="1226820" y="0"/>
                    <a:pt x="1586230" y="69850"/>
                    <a:pt x="1797050" y="102870"/>
                  </a:cubicBezTo>
                  <a:cubicBezTo>
                    <a:pt x="1973580" y="129540"/>
                    <a:pt x="2162810" y="170180"/>
                    <a:pt x="2278380" y="185420"/>
                  </a:cubicBezTo>
                  <a:cubicBezTo>
                    <a:pt x="2341880" y="194310"/>
                    <a:pt x="2369820" y="198120"/>
                    <a:pt x="2428240" y="199390"/>
                  </a:cubicBezTo>
                  <a:cubicBezTo>
                    <a:pt x="2512060" y="200660"/>
                    <a:pt x="2678430" y="171450"/>
                    <a:pt x="2731770" y="181610"/>
                  </a:cubicBezTo>
                  <a:cubicBezTo>
                    <a:pt x="2750820" y="185420"/>
                    <a:pt x="2760980" y="190500"/>
                    <a:pt x="2769870" y="200660"/>
                  </a:cubicBezTo>
                  <a:cubicBezTo>
                    <a:pt x="2780030" y="210820"/>
                    <a:pt x="2786380" y="227330"/>
                    <a:pt x="2786380" y="241300"/>
                  </a:cubicBezTo>
                  <a:cubicBezTo>
                    <a:pt x="2786380" y="255270"/>
                    <a:pt x="2781300" y="271780"/>
                    <a:pt x="2772410" y="281940"/>
                  </a:cubicBezTo>
                  <a:cubicBezTo>
                    <a:pt x="2763520" y="293370"/>
                    <a:pt x="2734310" y="303530"/>
                    <a:pt x="2734310" y="303530"/>
                  </a:cubicBezTo>
                </a:path>
              </a:pathLst>
            </a:custGeom>
            <a:solidFill>
              <a:srgbClr val="7FC9CB"/>
            </a:solidFill>
            <a:ln cap="sq">
              <a:noFill/>
              <a:prstDash val="solid"/>
              <a:miter/>
            </a:ln>
          </p:spPr>
        </p:sp>
      </p:grpSp>
      <p:grpSp>
        <p:nvGrpSpPr>
          <p:cNvPr name="Group 30" id="30"/>
          <p:cNvGrpSpPr/>
          <p:nvPr/>
        </p:nvGrpSpPr>
        <p:grpSpPr>
          <a:xfrm rot="0">
            <a:off x="1366001" y="2753457"/>
            <a:ext cx="165735" cy="171450"/>
            <a:chOff x="0" y="0"/>
            <a:chExt cx="220980" cy="228600"/>
          </a:xfrm>
        </p:grpSpPr>
        <p:sp>
          <p:nvSpPr>
            <p:cNvPr name="Freeform 31" id="31"/>
            <p:cNvSpPr/>
            <p:nvPr/>
          </p:nvSpPr>
          <p:spPr>
            <a:xfrm flipH="false" flipV="false" rot="0">
              <a:off x="44450" y="49530"/>
              <a:ext cx="124460" cy="129540"/>
            </a:xfrm>
            <a:custGeom>
              <a:avLst/>
              <a:gdLst/>
              <a:ahLst/>
              <a:cxnLst/>
              <a:rect r="r" b="b" t="t" l="l"/>
              <a:pathLst>
                <a:path h="129540" w="124460">
                  <a:moveTo>
                    <a:pt x="124460" y="44450"/>
                  </a:moveTo>
                  <a:cubicBezTo>
                    <a:pt x="107950" y="111760"/>
                    <a:pt x="99060" y="118110"/>
                    <a:pt x="90170" y="121920"/>
                  </a:cubicBezTo>
                  <a:cubicBezTo>
                    <a:pt x="81280" y="125730"/>
                    <a:pt x="71120" y="129540"/>
                    <a:pt x="59690" y="127000"/>
                  </a:cubicBezTo>
                  <a:cubicBezTo>
                    <a:pt x="44450" y="124460"/>
                    <a:pt x="17780" y="111760"/>
                    <a:pt x="8890" y="96520"/>
                  </a:cubicBezTo>
                  <a:cubicBezTo>
                    <a:pt x="0" y="81280"/>
                    <a:pt x="1270" y="52070"/>
                    <a:pt x="6350" y="38100"/>
                  </a:cubicBezTo>
                  <a:cubicBezTo>
                    <a:pt x="8890" y="26670"/>
                    <a:pt x="16510" y="20320"/>
                    <a:pt x="24130" y="13970"/>
                  </a:cubicBezTo>
                  <a:cubicBezTo>
                    <a:pt x="31750" y="7620"/>
                    <a:pt x="40640" y="1270"/>
                    <a:pt x="52070" y="1270"/>
                  </a:cubicBezTo>
                  <a:cubicBezTo>
                    <a:pt x="67310" y="0"/>
                    <a:pt x="107950" y="19050"/>
                    <a:pt x="107950" y="19050"/>
                  </a:cubicBezTo>
                </a:path>
              </a:pathLst>
            </a:custGeom>
            <a:solidFill>
              <a:srgbClr val="7FC9CB"/>
            </a:solidFill>
            <a:ln cap="sq">
              <a:noFill/>
              <a:prstDash val="solid"/>
              <a:miter/>
            </a:ln>
          </p:spPr>
        </p:sp>
      </p:grpSp>
      <p:grpSp>
        <p:nvGrpSpPr>
          <p:cNvPr name="Group 32" id="32"/>
          <p:cNvGrpSpPr/>
          <p:nvPr/>
        </p:nvGrpSpPr>
        <p:grpSpPr>
          <a:xfrm rot="0">
            <a:off x="12702248" y="6936105"/>
            <a:ext cx="1131570" cy="2044065"/>
            <a:chOff x="0" y="0"/>
            <a:chExt cx="1508760" cy="2725420"/>
          </a:xfrm>
        </p:grpSpPr>
        <p:sp>
          <p:nvSpPr>
            <p:cNvPr name="Freeform 33" id="33"/>
            <p:cNvSpPr/>
            <p:nvPr/>
          </p:nvSpPr>
          <p:spPr>
            <a:xfrm flipH="false" flipV="false" rot="0">
              <a:off x="48260" y="50800"/>
              <a:ext cx="1419860" cy="2626360"/>
            </a:xfrm>
            <a:custGeom>
              <a:avLst/>
              <a:gdLst/>
              <a:ahLst/>
              <a:cxnLst/>
              <a:rect r="r" b="b" t="t" l="l"/>
              <a:pathLst>
                <a:path h="2626360" w="1419860">
                  <a:moveTo>
                    <a:pt x="1144270" y="63500"/>
                  </a:moveTo>
                  <a:cubicBezTo>
                    <a:pt x="1148080" y="288290"/>
                    <a:pt x="1163320" y="367030"/>
                    <a:pt x="1181100" y="448310"/>
                  </a:cubicBezTo>
                  <a:cubicBezTo>
                    <a:pt x="1202690" y="539750"/>
                    <a:pt x="1229360" y="651510"/>
                    <a:pt x="1270000" y="737870"/>
                  </a:cubicBezTo>
                  <a:cubicBezTo>
                    <a:pt x="1306830" y="819150"/>
                    <a:pt x="1398270" y="904240"/>
                    <a:pt x="1409700" y="956310"/>
                  </a:cubicBezTo>
                  <a:cubicBezTo>
                    <a:pt x="1416050" y="981710"/>
                    <a:pt x="1412240" y="1002030"/>
                    <a:pt x="1402080" y="1017270"/>
                  </a:cubicBezTo>
                  <a:cubicBezTo>
                    <a:pt x="1391920" y="1032510"/>
                    <a:pt x="1365250" y="1045210"/>
                    <a:pt x="1347470" y="1046480"/>
                  </a:cubicBezTo>
                  <a:cubicBezTo>
                    <a:pt x="1332230" y="1047750"/>
                    <a:pt x="1314450" y="1037590"/>
                    <a:pt x="1304290" y="1029970"/>
                  </a:cubicBezTo>
                  <a:cubicBezTo>
                    <a:pt x="1295400" y="1022350"/>
                    <a:pt x="1282700" y="1007110"/>
                    <a:pt x="1285240" y="1003300"/>
                  </a:cubicBezTo>
                  <a:cubicBezTo>
                    <a:pt x="1290320" y="996950"/>
                    <a:pt x="1383030" y="1026160"/>
                    <a:pt x="1383030" y="1036320"/>
                  </a:cubicBezTo>
                  <a:cubicBezTo>
                    <a:pt x="1383030" y="1047750"/>
                    <a:pt x="1315720" y="1061720"/>
                    <a:pt x="1271270" y="1070610"/>
                  </a:cubicBezTo>
                  <a:cubicBezTo>
                    <a:pt x="1209040" y="1082040"/>
                    <a:pt x="1120140" y="1073150"/>
                    <a:pt x="1040130" y="1085850"/>
                  </a:cubicBezTo>
                  <a:cubicBezTo>
                    <a:pt x="948690" y="1099820"/>
                    <a:pt x="825500" y="1143000"/>
                    <a:pt x="755650" y="1153160"/>
                  </a:cubicBezTo>
                  <a:cubicBezTo>
                    <a:pt x="716280" y="1159510"/>
                    <a:pt x="698500" y="1153160"/>
                    <a:pt x="660400" y="1159510"/>
                  </a:cubicBezTo>
                  <a:cubicBezTo>
                    <a:pt x="600710" y="1169670"/>
                    <a:pt x="494030" y="1212850"/>
                    <a:pt x="435610" y="1221740"/>
                  </a:cubicBezTo>
                  <a:cubicBezTo>
                    <a:pt x="400050" y="1226820"/>
                    <a:pt x="378460" y="1214120"/>
                    <a:pt x="346710" y="1224280"/>
                  </a:cubicBezTo>
                  <a:cubicBezTo>
                    <a:pt x="304800" y="1236980"/>
                    <a:pt x="243840" y="1276350"/>
                    <a:pt x="209550" y="1308100"/>
                  </a:cubicBezTo>
                  <a:cubicBezTo>
                    <a:pt x="181610" y="1332230"/>
                    <a:pt x="161290" y="1353820"/>
                    <a:pt x="148590" y="1386840"/>
                  </a:cubicBezTo>
                  <a:cubicBezTo>
                    <a:pt x="132080" y="1431290"/>
                    <a:pt x="137160" y="1502410"/>
                    <a:pt x="139700" y="1559560"/>
                  </a:cubicBezTo>
                  <a:cubicBezTo>
                    <a:pt x="142240" y="1616710"/>
                    <a:pt x="146050" y="1667510"/>
                    <a:pt x="160020" y="1729740"/>
                  </a:cubicBezTo>
                  <a:cubicBezTo>
                    <a:pt x="179070" y="1805940"/>
                    <a:pt x="218440" y="1883410"/>
                    <a:pt x="250190" y="1982470"/>
                  </a:cubicBezTo>
                  <a:cubicBezTo>
                    <a:pt x="293370" y="2118360"/>
                    <a:pt x="369570" y="2378710"/>
                    <a:pt x="388620" y="2472690"/>
                  </a:cubicBezTo>
                  <a:cubicBezTo>
                    <a:pt x="394970" y="2509520"/>
                    <a:pt x="398780" y="2528570"/>
                    <a:pt x="396240" y="2551430"/>
                  </a:cubicBezTo>
                  <a:cubicBezTo>
                    <a:pt x="394970" y="2566670"/>
                    <a:pt x="394970" y="2581910"/>
                    <a:pt x="386080" y="2593340"/>
                  </a:cubicBezTo>
                  <a:cubicBezTo>
                    <a:pt x="374650" y="2607310"/>
                    <a:pt x="347980" y="2622550"/>
                    <a:pt x="328930" y="2623820"/>
                  </a:cubicBezTo>
                  <a:cubicBezTo>
                    <a:pt x="311150" y="2623820"/>
                    <a:pt x="284480" y="2607310"/>
                    <a:pt x="273050" y="2593340"/>
                  </a:cubicBezTo>
                  <a:cubicBezTo>
                    <a:pt x="264160" y="2583180"/>
                    <a:pt x="260350" y="2565400"/>
                    <a:pt x="260350" y="2552700"/>
                  </a:cubicBezTo>
                  <a:cubicBezTo>
                    <a:pt x="261620" y="2538730"/>
                    <a:pt x="266700" y="2522220"/>
                    <a:pt x="276860" y="2512060"/>
                  </a:cubicBezTo>
                  <a:cubicBezTo>
                    <a:pt x="289560" y="2499360"/>
                    <a:pt x="317500" y="2485390"/>
                    <a:pt x="335280" y="2487930"/>
                  </a:cubicBezTo>
                  <a:cubicBezTo>
                    <a:pt x="354330" y="2489200"/>
                    <a:pt x="379730" y="2506980"/>
                    <a:pt x="388620" y="2523490"/>
                  </a:cubicBezTo>
                  <a:cubicBezTo>
                    <a:pt x="397510" y="2540000"/>
                    <a:pt x="396240" y="2570480"/>
                    <a:pt x="389890" y="2586990"/>
                  </a:cubicBezTo>
                  <a:cubicBezTo>
                    <a:pt x="383540" y="2599690"/>
                    <a:pt x="370840" y="2611120"/>
                    <a:pt x="358140" y="2616200"/>
                  </a:cubicBezTo>
                  <a:cubicBezTo>
                    <a:pt x="345440" y="2622550"/>
                    <a:pt x="328930" y="2626360"/>
                    <a:pt x="314960" y="2621280"/>
                  </a:cubicBezTo>
                  <a:cubicBezTo>
                    <a:pt x="298450" y="2616200"/>
                    <a:pt x="275590" y="2599690"/>
                    <a:pt x="265430" y="2580640"/>
                  </a:cubicBezTo>
                  <a:cubicBezTo>
                    <a:pt x="255270" y="2561590"/>
                    <a:pt x="264160" y="2540000"/>
                    <a:pt x="257810" y="2506980"/>
                  </a:cubicBezTo>
                  <a:cubicBezTo>
                    <a:pt x="243840" y="2437130"/>
                    <a:pt x="200660" y="2299970"/>
                    <a:pt x="165100" y="2183130"/>
                  </a:cubicBezTo>
                  <a:cubicBezTo>
                    <a:pt x="124460" y="2045970"/>
                    <a:pt x="48260" y="1852930"/>
                    <a:pt x="22860" y="1737360"/>
                  </a:cubicBezTo>
                  <a:cubicBezTo>
                    <a:pt x="7620" y="1664970"/>
                    <a:pt x="5080" y="1616710"/>
                    <a:pt x="2540" y="1558290"/>
                  </a:cubicBezTo>
                  <a:cubicBezTo>
                    <a:pt x="1270" y="1503680"/>
                    <a:pt x="0" y="1445260"/>
                    <a:pt x="8890" y="1399540"/>
                  </a:cubicBezTo>
                  <a:cubicBezTo>
                    <a:pt x="16510" y="1361440"/>
                    <a:pt x="29210" y="1330960"/>
                    <a:pt x="45720" y="1299210"/>
                  </a:cubicBezTo>
                  <a:cubicBezTo>
                    <a:pt x="63500" y="1270000"/>
                    <a:pt x="83820" y="1242060"/>
                    <a:pt x="109220" y="1216660"/>
                  </a:cubicBezTo>
                  <a:cubicBezTo>
                    <a:pt x="137160" y="1189990"/>
                    <a:pt x="166370" y="1163320"/>
                    <a:pt x="205740" y="1144270"/>
                  </a:cubicBezTo>
                  <a:cubicBezTo>
                    <a:pt x="252730" y="1118870"/>
                    <a:pt x="299720" y="1109980"/>
                    <a:pt x="378460" y="1089660"/>
                  </a:cubicBezTo>
                  <a:cubicBezTo>
                    <a:pt x="535940" y="1049020"/>
                    <a:pt x="935990" y="963930"/>
                    <a:pt x="1103630" y="942340"/>
                  </a:cubicBezTo>
                  <a:cubicBezTo>
                    <a:pt x="1189990" y="930910"/>
                    <a:pt x="1245870" y="927100"/>
                    <a:pt x="1301750" y="932180"/>
                  </a:cubicBezTo>
                  <a:cubicBezTo>
                    <a:pt x="1343660" y="935990"/>
                    <a:pt x="1397000" y="937260"/>
                    <a:pt x="1409700" y="956310"/>
                  </a:cubicBezTo>
                  <a:cubicBezTo>
                    <a:pt x="1419860" y="970280"/>
                    <a:pt x="1412240" y="1002030"/>
                    <a:pt x="1402080" y="1017270"/>
                  </a:cubicBezTo>
                  <a:cubicBezTo>
                    <a:pt x="1391920" y="1032510"/>
                    <a:pt x="1365250" y="1045210"/>
                    <a:pt x="1347470" y="1046480"/>
                  </a:cubicBezTo>
                  <a:cubicBezTo>
                    <a:pt x="1332230" y="1047750"/>
                    <a:pt x="1319530" y="1042670"/>
                    <a:pt x="1304290" y="1029970"/>
                  </a:cubicBezTo>
                  <a:cubicBezTo>
                    <a:pt x="1268730" y="1002030"/>
                    <a:pt x="1207770" y="902970"/>
                    <a:pt x="1176020" y="843280"/>
                  </a:cubicBezTo>
                  <a:cubicBezTo>
                    <a:pt x="1149350" y="792480"/>
                    <a:pt x="1136650" y="760730"/>
                    <a:pt x="1117600" y="697230"/>
                  </a:cubicBezTo>
                  <a:cubicBezTo>
                    <a:pt x="1084580" y="584200"/>
                    <a:pt x="1029970" y="335280"/>
                    <a:pt x="1018540" y="218440"/>
                  </a:cubicBezTo>
                  <a:cubicBezTo>
                    <a:pt x="1010920" y="153670"/>
                    <a:pt x="1010920" y="99060"/>
                    <a:pt x="1017270" y="63500"/>
                  </a:cubicBezTo>
                  <a:cubicBezTo>
                    <a:pt x="1019810" y="44450"/>
                    <a:pt x="1023620" y="31750"/>
                    <a:pt x="1032510" y="21590"/>
                  </a:cubicBezTo>
                  <a:cubicBezTo>
                    <a:pt x="1042670" y="11430"/>
                    <a:pt x="1057910" y="1270"/>
                    <a:pt x="1073150" y="0"/>
                  </a:cubicBezTo>
                  <a:cubicBezTo>
                    <a:pt x="1089660" y="0"/>
                    <a:pt x="1116330" y="10160"/>
                    <a:pt x="1129030" y="21590"/>
                  </a:cubicBezTo>
                  <a:cubicBezTo>
                    <a:pt x="1139190" y="31750"/>
                    <a:pt x="1144270" y="63500"/>
                    <a:pt x="1144270" y="63500"/>
                  </a:cubicBezTo>
                </a:path>
              </a:pathLst>
            </a:custGeom>
            <a:solidFill>
              <a:srgbClr val="63B6DF"/>
            </a:solidFill>
            <a:ln cap="sq">
              <a:noFill/>
              <a:prstDash val="solid"/>
              <a:miter/>
            </a:ln>
          </p:spPr>
        </p:sp>
      </p:grpSp>
      <p:grpSp>
        <p:nvGrpSpPr>
          <p:cNvPr name="Group 34" id="34"/>
          <p:cNvGrpSpPr/>
          <p:nvPr/>
        </p:nvGrpSpPr>
        <p:grpSpPr>
          <a:xfrm rot="0">
            <a:off x="13419481" y="6727507"/>
            <a:ext cx="165735" cy="166688"/>
            <a:chOff x="0" y="0"/>
            <a:chExt cx="220980" cy="222250"/>
          </a:xfrm>
        </p:grpSpPr>
        <p:sp>
          <p:nvSpPr>
            <p:cNvPr name="Freeform 35" id="35"/>
            <p:cNvSpPr/>
            <p:nvPr/>
          </p:nvSpPr>
          <p:spPr>
            <a:xfrm flipH="false" flipV="false" rot="0">
              <a:off x="45720" y="50800"/>
              <a:ext cx="123190" cy="125730"/>
            </a:xfrm>
            <a:custGeom>
              <a:avLst/>
              <a:gdLst/>
              <a:ahLst/>
              <a:cxnLst/>
              <a:rect r="r" b="b" t="t" l="l"/>
              <a:pathLst>
                <a:path h="125730" w="123190">
                  <a:moveTo>
                    <a:pt x="123190" y="44450"/>
                  </a:moveTo>
                  <a:cubicBezTo>
                    <a:pt x="106680" y="111760"/>
                    <a:pt x="99060" y="116840"/>
                    <a:pt x="88900" y="120650"/>
                  </a:cubicBezTo>
                  <a:cubicBezTo>
                    <a:pt x="73660" y="125730"/>
                    <a:pt x="43180" y="123190"/>
                    <a:pt x="29210" y="116840"/>
                  </a:cubicBezTo>
                  <a:cubicBezTo>
                    <a:pt x="19050" y="113030"/>
                    <a:pt x="12700" y="105410"/>
                    <a:pt x="7620" y="95250"/>
                  </a:cubicBezTo>
                  <a:cubicBezTo>
                    <a:pt x="1270" y="81280"/>
                    <a:pt x="0" y="50800"/>
                    <a:pt x="5080" y="36830"/>
                  </a:cubicBezTo>
                  <a:cubicBezTo>
                    <a:pt x="7620" y="26670"/>
                    <a:pt x="15240" y="19050"/>
                    <a:pt x="22860" y="12700"/>
                  </a:cubicBezTo>
                  <a:cubicBezTo>
                    <a:pt x="30480" y="6350"/>
                    <a:pt x="39370" y="1270"/>
                    <a:pt x="50800" y="0"/>
                  </a:cubicBezTo>
                  <a:cubicBezTo>
                    <a:pt x="66040" y="0"/>
                    <a:pt x="106680" y="17780"/>
                    <a:pt x="106680" y="17780"/>
                  </a:cubicBezTo>
                </a:path>
              </a:pathLst>
            </a:custGeom>
            <a:solidFill>
              <a:srgbClr val="63B6DF"/>
            </a:solidFill>
            <a:ln cap="sq">
              <a:noFill/>
              <a:prstDash val="solid"/>
              <a:miter/>
            </a:ln>
          </p:spPr>
        </p:sp>
      </p:grpSp>
      <p:grpSp>
        <p:nvGrpSpPr>
          <p:cNvPr name="Group 36" id="36"/>
          <p:cNvGrpSpPr/>
          <p:nvPr/>
        </p:nvGrpSpPr>
        <p:grpSpPr>
          <a:xfrm rot="0">
            <a:off x="5356967" y="2453250"/>
            <a:ext cx="457018" cy="906270"/>
            <a:chOff x="0" y="0"/>
            <a:chExt cx="523240" cy="1037590"/>
          </a:xfrm>
        </p:grpSpPr>
        <p:sp>
          <p:nvSpPr>
            <p:cNvPr name="Freeform 37" id="37"/>
            <p:cNvSpPr/>
            <p:nvPr/>
          </p:nvSpPr>
          <p:spPr>
            <a:xfrm flipH="false" flipV="false" rot="0">
              <a:off x="44450" y="46990"/>
              <a:ext cx="430530" cy="939800"/>
            </a:xfrm>
            <a:custGeom>
              <a:avLst/>
              <a:gdLst/>
              <a:ahLst/>
              <a:cxnLst/>
              <a:rect r="r" b="b" t="t" l="l"/>
              <a:pathLst>
                <a:path h="939800" w="430530">
                  <a:moveTo>
                    <a:pt x="217170" y="107950"/>
                  </a:moveTo>
                  <a:cubicBezTo>
                    <a:pt x="248920" y="607060"/>
                    <a:pt x="397510" y="737870"/>
                    <a:pt x="420370" y="788670"/>
                  </a:cubicBezTo>
                  <a:cubicBezTo>
                    <a:pt x="427990" y="805180"/>
                    <a:pt x="429260" y="810260"/>
                    <a:pt x="427990" y="822960"/>
                  </a:cubicBezTo>
                  <a:cubicBezTo>
                    <a:pt x="427990" y="842010"/>
                    <a:pt x="420370" y="873760"/>
                    <a:pt x="411480" y="890270"/>
                  </a:cubicBezTo>
                  <a:cubicBezTo>
                    <a:pt x="405130" y="901700"/>
                    <a:pt x="398780" y="908050"/>
                    <a:pt x="387350" y="915670"/>
                  </a:cubicBezTo>
                  <a:cubicBezTo>
                    <a:pt x="372110" y="925830"/>
                    <a:pt x="344170" y="938530"/>
                    <a:pt x="322580" y="938530"/>
                  </a:cubicBezTo>
                  <a:cubicBezTo>
                    <a:pt x="300990" y="939800"/>
                    <a:pt x="274320" y="930910"/>
                    <a:pt x="256540" y="918210"/>
                  </a:cubicBezTo>
                  <a:cubicBezTo>
                    <a:pt x="238760" y="905510"/>
                    <a:pt x="223520" y="878840"/>
                    <a:pt x="217170" y="862330"/>
                  </a:cubicBezTo>
                  <a:cubicBezTo>
                    <a:pt x="212090" y="849630"/>
                    <a:pt x="210820" y="840740"/>
                    <a:pt x="212090" y="826770"/>
                  </a:cubicBezTo>
                  <a:cubicBezTo>
                    <a:pt x="214630" y="808990"/>
                    <a:pt x="223520" y="779780"/>
                    <a:pt x="236220" y="762000"/>
                  </a:cubicBezTo>
                  <a:cubicBezTo>
                    <a:pt x="250190" y="745490"/>
                    <a:pt x="274320" y="730250"/>
                    <a:pt x="295910" y="725170"/>
                  </a:cubicBezTo>
                  <a:cubicBezTo>
                    <a:pt x="316230" y="720090"/>
                    <a:pt x="346710" y="725170"/>
                    <a:pt x="364490" y="731520"/>
                  </a:cubicBezTo>
                  <a:cubicBezTo>
                    <a:pt x="377190" y="736600"/>
                    <a:pt x="384810" y="741680"/>
                    <a:pt x="393700" y="750570"/>
                  </a:cubicBezTo>
                  <a:cubicBezTo>
                    <a:pt x="406400" y="764540"/>
                    <a:pt x="421640" y="793750"/>
                    <a:pt x="426720" y="811530"/>
                  </a:cubicBezTo>
                  <a:cubicBezTo>
                    <a:pt x="430530" y="824230"/>
                    <a:pt x="430530" y="833120"/>
                    <a:pt x="427990" y="845820"/>
                  </a:cubicBezTo>
                  <a:cubicBezTo>
                    <a:pt x="424180" y="864870"/>
                    <a:pt x="408940" y="894080"/>
                    <a:pt x="396240" y="908050"/>
                  </a:cubicBezTo>
                  <a:cubicBezTo>
                    <a:pt x="387350" y="918210"/>
                    <a:pt x="379730" y="923290"/>
                    <a:pt x="368300" y="928370"/>
                  </a:cubicBezTo>
                  <a:cubicBezTo>
                    <a:pt x="350520" y="934720"/>
                    <a:pt x="317500" y="939800"/>
                    <a:pt x="299720" y="937260"/>
                  </a:cubicBezTo>
                  <a:cubicBezTo>
                    <a:pt x="285750" y="935990"/>
                    <a:pt x="280670" y="934720"/>
                    <a:pt x="266700" y="924560"/>
                  </a:cubicBezTo>
                  <a:cubicBezTo>
                    <a:pt x="226060" y="894080"/>
                    <a:pt x="114300" y="739140"/>
                    <a:pt x="73660" y="675640"/>
                  </a:cubicBezTo>
                  <a:cubicBezTo>
                    <a:pt x="52070" y="641350"/>
                    <a:pt x="39370" y="621030"/>
                    <a:pt x="27940" y="589280"/>
                  </a:cubicBezTo>
                  <a:cubicBezTo>
                    <a:pt x="16510" y="554990"/>
                    <a:pt x="10160" y="527050"/>
                    <a:pt x="6350" y="478790"/>
                  </a:cubicBezTo>
                  <a:cubicBezTo>
                    <a:pt x="0" y="384810"/>
                    <a:pt x="0" y="139700"/>
                    <a:pt x="26670" y="68580"/>
                  </a:cubicBezTo>
                  <a:cubicBezTo>
                    <a:pt x="38100" y="39370"/>
                    <a:pt x="52070" y="25400"/>
                    <a:pt x="71120" y="15240"/>
                  </a:cubicBezTo>
                  <a:cubicBezTo>
                    <a:pt x="90170" y="3810"/>
                    <a:pt x="118110" y="0"/>
                    <a:pt x="139700" y="3810"/>
                  </a:cubicBezTo>
                  <a:cubicBezTo>
                    <a:pt x="161290" y="8890"/>
                    <a:pt x="185420" y="24130"/>
                    <a:pt x="198120" y="41910"/>
                  </a:cubicBezTo>
                  <a:cubicBezTo>
                    <a:pt x="210820" y="58420"/>
                    <a:pt x="217170" y="107950"/>
                    <a:pt x="217170" y="107950"/>
                  </a:cubicBezTo>
                </a:path>
              </a:pathLst>
            </a:custGeom>
            <a:solidFill>
              <a:srgbClr val="D96C4F"/>
            </a:solidFill>
            <a:ln cap="sq">
              <a:noFill/>
              <a:prstDash val="solid"/>
              <a:miter/>
            </a:ln>
          </p:spPr>
        </p:sp>
      </p:grpSp>
      <p:grpSp>
        <p:nvGrpSpPr>
          <p:cNvPr name="Group 38" id="38"/>
          <p:cNvGrpSpPr/>
          <p:nvPr/>
        </p:nvGrpSpPr>
        <p:grpSpPr>
          <a:xfrm rot="0">
            <a:off x="5676435" y="3309604"/>
            <a:ext cx="254022" cy="254022"/>
            <a:chOff x="0" y="0"/>
            <a:chExt cx="290830" cy="290830"/>
          </a:xfrm>
        </p:grpSpPr>
        <p:sp>
          <p:nvSpPr>
            <p:cNvPr name="Freeform 39" id="39"/>
            <p:cNvSpPr/>
            <p:nvPr/>
          </p:nvSpPr>
          <p:spPr>
            <a:xfrm flipH="false" flipV="false" rot="0">
              <a:off x="49530" y="48260"/>
              <a:ext cx="186690" cy="191770"/>
            </a:xfrm>
            <a:custGeom>
              <a:avLst/>
              <a:gdLst/>
              <a:ahLst/>
              <a:cxnLst/>
              <a:rect r="r" b="b" t="t" l="l"/>
              <a:pathLst>
                <a:path h="191770" w="186690">
                  <a:moveTo>
                    <a:pt x="186690" y="67310"/>
                  </a:moveTo>
                  <a:cubicBezTo>
                    <a:pt x="186690" y="127000"/>
                    <a:pt x="180340" y="143510"/>
                    <a:pt x="171450" y="154940"/>
                  </a:cubicBezTo>
                  <a:cubicBezTo>
                    <a:pt x="161290" y="166370"/>
                    <a:pt x="148590" y="176530"/>
                    <a:pt x="134620" y="182880"/>
                  </a:cubicBezTo>
                  <a:cubicBezTo>
                    <a:pt x="121920" y="189230"/>
                    <a:pt x="105410" y="191770"/>
                    <a:pt x="90170" y="190500"/>
                  </a:cubicBezTo>
                  <a:cubicBezTo>
                    <a:pt x="74930" y="190500"/>
                    <a:pt x="59690" y="185420"/>
                    <a:pt x="46990" y="177800"/>
                  </a:cubicBezTo>
                  <a:cubicBezTo>
                    <a:pt x="34290" y="170180"/>
                    <a:pt x="21590" y="157480"/>
                    <a:pt x="13970" y="144780"/>
                  </a:cubicBezTo>
                  <a:cubicBezTo>
                    <a:pt x="6350" y="132080"/>
                    <a:pt x="1270" y="116840"/>
                    <a:pt x="1270" y="101600"/>
                  </a:cubicBezTo>
                  <a:cubicBezTo>
                    <a:pt x="0" y="86360"/>
                    <a:pt x="2540" y="69850"/>
                    <a:pt x="8890" y="57150"/>
                  </a:cubicBezTo>
                  <a:cubicBezTo>
                    <a:pt x="15240" y="43180"/>
                    <a:pt x="25400" y="30480"/>
                    <a:pt x="36830" y="20320"/>
                  </a:cubicBezTo>
                  <a:cubicBezTo>
                    <a:pt x="48260" y="11430"/>
                    <a:pt x="64770" y="5080"/>
                    <a:pt x="78740" y="2540"/>
                  </a:cubicBezTo>
                  <a:cubicBezTo>
                    <a:pt x="93980" y="0"/>
                    <a:pt x="110490" y="0"/>
                    <a:pt x="124460" y="5080"/>
                  </a:cubicBezTo>
                  <a:cubicBezTo>
                    <a:pt x="138430" y="8890"/>
                    <a:pt x="163830" y="27940"/>
                    <a:pt x="163830" y="27940"/>
                  </a:cubicBezTo>
                </a:path>
              </a:pathLst>
            </a:custGeom>
            <a:solidFill>
              <a:srgbClr val="D96C4F"/>
            </a:solidFill>
            <a:ln cap="sq">
              <a:noFill/>
              <a:prstDash val="solid"/>
              <a:miter/>
            </a:ln>
          </p:spPr>
        </p:sp>
      </p:grpSp>
      <p:grpSp>
        <p:nvGrpSpPr>
          <p:cNvPr name="Group 40" id="40"/>
          <p:cNvGrpSpPr/>
          <p:nvPr/>
        </p:nvGrpSpPr>
        <p:grpSpPr>
          <a:xfrm rot="0">
            <a:off x="11341456" y="6221426"/>
            <a:ext cx="776486" cy="543540"/>
            <a:chOff x="0" y="0"/>
            <a:chExt cx="889000" cy="622300"/>
          </a:xfrm>
        </p:grpSpPr>
        <p:sp>
          <p:nvSpPr>
            <p:cNvPr name="Freeform 41" id="41"/>
            <p:cNvSpPr/>
            <p:nvPr/>
          </p:nvSpPr>
          <p:spPr>
            <a:xfrm flipH="false" flipV="false" rot="0">
              <a:off x="48260" y="44450"/>
              <a:ext cx="792480" cy="527050"/>
            </a:xfrm>
            <a:custGeom>
              <a:avLst/>
              <a:gdLst/>
              <a:ahLst/>
              <a:cxnLst/>
              <a:rect r="r" b="b" t="t" l="l"/>
              <a:pathLst>
                <a:path h="527050" w="792480">
                  <a:moveTo>
                    <a:pt x="756920" y="173990"/>
                  </a:moveTo>
                  <a:cubicBezTo>
                    <a:pt x="494030" y="429260"/>
                    <a:pt x="461010" y="441960"/>
                    <a:pt x="425450" y="455930"/>
                  </a:cubicBezTo>
                  <a:cubicBezTo>
                    <a:pt x="392430" y="469900"/>
                    <a:pt x="365760" y="477520"/>
                    <a:pt x="326390" y="487680"/>
                  </a:cubicBezTo>
                  <a:cubicBezTo>
                    <a:pt x="269240" y="501650"/>
                    <a:pt x="170180" y="527050"/>
                    <a:pt x="119380" y="525780"/>
                  </a:cubicBezTo>
                  <a:cubicBezTo>
                    <a:pt x="91440" y="525780"/>
                    <a:pt x="72390" y="523240"/>
                    <a:pt x="53340" y="511810"/>
                  </a:cubicBezTo>
                  <a:cubicBezTo>
                    <a:pt x="35560" y="501650"/>
                    <a:pt x="17780" y="480060"/>
                    <a:pt x="8890" y="461010"/>
                  </a:cubicBezTo>
                  <a:cubicBezTo>
                    <a:pt x="1270" y="440690"/>
                    <a:pt x="0" y="414020"/>
                    <a:pt x="5080" y="393700"/>
                  </a:cubicBezTo>
                  <a:cubicBezTo>
                    <a:pt x="10160" y="372110"/>
                    <a:pt x="25400" y="349250"/>
                    <a:pt x="43180" y="336550"/>
                  </a:cubicBezTo>
                  <a:cubicBezTo>
                    <a:pt x="59690" y="323850"/>
                    <a:pt x="85090" y="314960"/>
                    <a:pt x="106680" y="314960"/>
                  </a:cubicBezTo>
                  <a:cubicBezTo>
                    <a:pt x="128270" y="314960"/>
                    <a:pt x="156210" y="326390"/>
                    <a:pt x="171450" y="335280"/>
                  </a:cubicBezTo>
                  <a:cubicBezTo>
                    <a:pt x="181610" y="342900"/>
                    <a:pt x="187960" y="349250"/>
                    <a:pt x="194310" y="360680"/>
                  </a:cubicBezTo>
                  <a:cubicBezTo>
                    <a:pt x="204470" y="375920"/>
                    <a:pt x="214630" y="403860"/>
                    <a:pt x="213360" y="425450"/>
                  </a:cubicBezTo>
                  <a:cubicBezTo>
                    <a:pt x="212090" y="447040"/>
                    <a:pt x="199390" y="473710"/>
                    <a:pt x="189230" y="488950"/>
                  </a:cubicBezTo>
                  <a:cubicBezTo>
                    <a:pt x="181610" y="499110"/>
                    <a:pt x="172720" y="505460"/>
                    <a:pt x="162560" y="510540"/>
                  </a:cubicBezTo>
                  <a:cubicBezTo>
                    <a:pt x="153670" y="516890"/>
                    <a:pt x="143510" y="521970"/>
                    <a:pt x="130810" y="524510"/>
                  </a:cubicBezTo>
                  <a:cubicBezTo>
                    <a:pt x="113030" y="527050"/>
                    <a:pt x="83820" y="525780"/>
                    <a:pt x="63500" y="516890"/>
                  </a:cubicBezTo>
                  <a:cubicBezTo>
                    <a:pt x="44450" y="508000"/>
                    <a:pt x="24130" y="486410"/>
                    <a:pt x="13970" y="471170"/>
                  </a:cubicBezTo>
                  <a:cubicBezTo>
                    <a:pt x="7620" y="459740"/>
                    <a:pt x="5080" y="449580"/>
                    <a:pt x="2540" y="438150"/>
                  </a:cubicBezTo>
                  <a:cubicBezTo>
                    <a:pt x="1270" y="427990"/>
                    <a:pt x="0" y="416560"/>
                    <a:pt x="2540" y="403860"/>
                  </a:cubicBezTo>
                  <a:cubicBezTo>
                    <a:pt x="6350" y="386080"/>
                    <a:pt x="21590" y="358140"/>
                    <a:pt x="34290" y="344170"/>
                  </a:cubicBezTo>
                  <a:cubicBezTo>
                    <a:pt x="43180" y="334010"/>
                    <a:pt x="46990" y="331470"/>
                    <a:pt x="62230" y="325120"/>
                  </a:cubicBezTo>
                  <a:cubicBezTo>
                    <a:pt x="105410" y="306070"/>
                    <a:pt x="266700" y="294640"/>
                    <a:pt x="337820" y="271780"/>
                  </a:cubicBezTo>
                  <a:cubicBezTo>
                    <a:pt x="383540" y="256540"/>
                    <a:pt x="412750" y="245110"/>
                    <a:pt x="449580" y="218440"/>
                  </a:cubicBezTo>
                  <a:cubicBezTo>
                    <a:pt x="496570" y="182880"/>
                    <a:pt x="543560" y="101600"/>
                    <a:pt x="585470" y="63500"/>
                  </a:cubicBezTo>
                  <a:cubicBezTo>
                    <a:pt x="614680" y="36830"/>
                    <a:pt x="641350" y="12700"/>
                    <a:pt x="669290" y="6350"/>
                  </a:cubicBezTo>
                  <a:cubicBezTo>
                    <a:pt x="692150" y="0"/>
                    <a:pt x="720090" y="6350"/>
                    <a:pt x="737870" y="15240"/>
                  </a:cubicBezTo>
                  <a:cubicBezTo>
                    <a:pt x="753110" y="21590"/>
                    <a:pt x="764540" y="31750"/>
                    <a:pt x="773430" y="45720"/>
                  </a:cubicBezTo>
                  <a:cubicBezTo>
                    <a:pt x="783590" y="63500"/>
                    <a:pt x="792480" y="91440"/>
                    <a:pt x="788670" y="113030"/>
                  </a:cubicBezTo>
                  <a:cubicBezTo>
                    <a:pt x="786130" y="134620"/>
                    <a:pt x="756920" y="173990"/>
                    <a:pt x="756920" y="173990"/>
                  </a:cubicBezTo>
                </a:path>
              </a:pathLst>
            </a:custGeom>
            <a:solidFill>
              <a:srgbClr val="D96C4F"/>
            </a:solidFill>
            <a:ln cap="sq">
              <a:noFill/>
              <a:prstDash val="solid"/>
              <a:miter/>
            </a:ln>
          </p:spPr>
        </p:sp>
      </p:grpSp>
      <p:grpSp>
        <p:nvGrpSpPr>
          <p:cNvPr name="Group 42" id="42"/>
          <p:cNvGrpSpPr/>
          <p:nvPr/>
        </p:nvGrpSpPr>
        <p:grpSpPr>
          <a:xfrm rot="0">
            <a:off x="11078560" y="6533130"/>
            <a:ext cx="254022" cy="254022"/>
            <a:chOff x="0" y="0"/>
            <a:chExt cx="290830" cy="290830"/>
          </a:xfrm>
        </p:grpSpPr>
        <p:sp>
          <p:nvSpPr>
            <p:cNvPr name="Freeform 43" id="43"/>
            <p:cNvSpPr/>
            <p:nvPr/>
          </p:nvSpPr>
          <p:spPr>
            <a:xfrm flipH="false" flipV="false" rot="0">
              <a:off x="50800" y="48260"/>
              <a:ext cx="186690" cy="193040"/>
            </a:xfrm>
            <a:custGeom>
              <a:avLst/>
              <a:gdLst/>
              <a:ahLst/>
              <a:cxnLst/>
              <a:rect r="r" b="b" t="t" l="l"/>
              <a:pathLst>
                <a:path h="193040" w="186690">
                  <a:moveTo>
                    <a:pt x="186690" y="68580"/>
                  </a:moveTo>
                  <a:cubicBezTo>
                    <a:pt x="186690" y="128270"/>
                    <a:pt x="179070" y="143510"/>
                    <a:pt x="170180" y="154940"/>
                  </a:cubicBezTo>
                  <a:cubicBezTo>
                    <a:pt x="161290" y="166370"/>
                    <a:pt x="147320" y="177800"/>
                    <a:pt x="134620" y="182880"/>
                  </a:cubicBezTo>
                  <a:cubicBezTo>
                    <a:pt x="120650" y="189230"/>
                    <a:pt x="104140" y="193040"/>
                    <a:pt x="90170" y="191770"/>
                  </a:cubicBezTo>
                  <a:cubicBezTo>
                    <a:pt x="74930" y="190500"/>
                    <a:pt x="58420" y="185420"/>
                    <a:pt x="45720" y="177800"/>
                  </a:cubicBezTo>
                  <a:cubicBezTo>
                    <a:pt x="33020" y="170180"/>
                    <a:pt x="21590" y="158750"/>
                    <a:pt x="13970" y="146050"/>
                  </a:cubicBezTo>
                  <a:cubicBezTo>
                    <a:pt x="6350" y="133350"/>
                    <a:pt x="1270" y="116840"/>
                    <a:pt x="0" y="102870"/>
                  </a:cubicBezTo>
                  <a:cubicBezTo>
                    <a:pt x="0" y="87630"/>
                    <a:pt x="2540" y="71120"/>
                    <a:pt x="8890" y="57150"/>
                  </a:cubicBezTo>
                  <a:cubicBezTo>
                    <a:pt x="13970" y="44450"/>
                    <a:pt x="25400" y="30480"/>
                    <a:pt x="36830" y="21590"/>
                  </a:cubicBezTo>
                  <a:cubicBezTo>
                    <a:pt x="48260" y="12700"/>
                    <a:pt x="63500" y="5080"/>
                    <a:pt x="78740" y="2540"/>
                  </a:cubicBezTo>
                  <a:cubicBezTo>
                    <a:pt x="92710" y="0"/>
                    <a:pt x="109220" y="1270"/>
                    <a:pt x="123190" y="5080"/>
                  </a:cubicBezTo>
                  <a:cubicBezTo>
                    <a:pt x="138430" y="10160"/>
                    <a:pt x="162560" y="29210"/>
                    <a:pt x="162560" y="29210"/>
                  </a:cubicBezTo>
                </a:path>
              </a:pathLst>
            </a:custGeom>
            <a:solidFill>
              <a:srgbClr val="D96C4F"/>
            </a:solidFill>
            <a:ln cap="sq">
              <a:noFill/>
              <a:prstDash val="solid"/>
              <a:miter/>
            </a:ln>
          </p:spPr>
        </p:sp>
      </p:grpSp>
      <p:sp>
        <p:nvSpPr>
          <p:cNvPr name="Freeform 44" id="44"/>
          <p:cNvSpPr/>
          <p:nvPr/>
        </p:nvSpPr>
        <p:spPr>
          <a:xfrm flipH="false" flipV="false" rot="0">
            <a:off x="11649855" y="2753457"/>
            <a:ext cx="1875723" cy="2131503"/>
          </a:xfrm>
          <a:custGeom>
            <a:avLst/>
            <a:gdLst/>
            <a:ahLst/>
            <a:cxnLst/>
            <a:rect r="r" b="b" t="t" l="l"/>
            <a:pathLst>
              <a:path h="2131503" w="1875723">
                <a:moveTo>
                  <a:pt x="0" y="0"/>
                </a:moveTo>
                <a:lnTo>
                  <a:pt x="1875723" y="0"/>
                </a:lnTo>
                <a:lnTo>
                  <a:pt x="1875723" y="2131503"/>
                </a:lnTo>
                <a:lnTo>
                  <a:pt x="0" y="2131503"/>
                </a:lnTo>
                <a:lnTo>
                  <a:pt x="0" y="0"/>
                </a:lnTo>
                <a:close/>
              </a:path>
            </a:pathLst>
          </a:custGeom>
          <a:blipFill>
            <a:blip r:embed="rId18"/>
            <a:stretch>
              <a:fillRect l="0" t="0" r="0" b="0"/>
            </a:stretch>
          </a:blipFill>
        </p:spPr>
      </p:sp>
      <p:sp>
        <p:nvSpPr>
          <p:cNvPr name="TextBox 45" id="45"/>
          <p:cNvSpPr txBox="true"/>
          <p:nvPr/>
        </p:nvSpPr>
        <p:spPr>
          <a:xfrm rot="0">
            <a:off x="4672523" y="2332236"/>
            <a:ext cx="8942954" cy="4078977"/>
          </a:xfrm>
          <a:prstGeom prst="rect">
            <a:avLst/>
          </a:prstGeom>
        </p:spPr>
        <p:txBody>
          <a:bodyPr anchor="t" rtlCol="false" tIns="0" lIns="0" bIns="0" rIns="0">
            <a:spAutoFit/>
          </a:bodyPr>
          <a:lstStyle/>
          <a:p>
            <a:pPr algn="ctr">
              <a:lnSpc>
                <a:spcPts val="15804"/>
              </a:lnSpc>
            </a:pPr>
            <a:r>
              <a:rPr lang="en-US" b="true" sz="14770">
                <a:solidFill>
                  <a:srgbClr val="D96C4F"/>
                </a:solidFill>
                <a:latin typeface="One Little Font Full Bold"/>
                <a:ea typeface="One Little Font Full Bold"/>
                <a:cs typeface="One Little Font Full Bold"/>
                <a:sym typeface="One Little Font Full Bold"/>
              </a:rPr>
              <a:t>AD654 </a:t>
            </a:r>
          </a:p>
          <a:p>
            <a:pPr algn="ctr">
              <a:lnSpc>
                <a:spcPts val="15804"/>
              </a:lnSpc>
            </a:pPr>
            <a:r>
              <a:rPr lang="en-US" b="true" sz="14770">
                <a:solidFill>
                  <a:srgbClr val="D96C4F"/>
                </a:solidFill>
                <a:latin typeface="One Little Font Full Bold"/>
                <a:ea typeface="One Little Font Full Bold"/>
                <a:cs typeface="One Little Font Full Bold"/>
                <a:sym typeface="One Little Font Full Bold"/>
              </a:rPr>
              <a:t>PROJECT.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2148283">
            <a:off x="-9116639" y="4022668"/>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48283">
            <a:off x="14062388" y="-7727942"/>
            <a:ext cx="13761280" cy="13675272"/>
          </a:xfrm>
          <a:custGeom>
            <a:avLst/>
            <a:gdLst/>
            <a:ahLst/>
            <a:cxnLst/>
            <a:rect r="r" b="b" t="t" l="l"/>
            <a:pathLst>
              <a:path h="13675272" w="13761280">
                <a:moveTo>
                  <a:pt x="0" y="0"/>
                </a:moveTo>
                <a:lnTo>
                  <a:pt x="13761281" y="0"/>
                </a:lnTo>
                <a:lnTo>
                  <a:pt x="13761281"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9029" y="793325"/>
            <a:ext cx="2282119" cy="1755157"/>
          </a:xfrm>
          <a:custGeom>
            <a:avLst/>
            <a:gdLst/>
            <a:ahLst/>
            <a:cxnLst/>
            <a:rect r="r" b="b" t="t" l="l"/>
            <a:pathLst>
              <a:path h="1755157" w="2282119">
                <a:moveTo>
                  <a:pt x="0" y="0"/>
                </a:moveTo>
                <a:lnTo>
                  <a:pt x="2282120" y="0"/>
                </a:lnTo>
                <a:lnTo>
                  <a:pt x="2282120" y="1755157"/>
                </a:lnTo>
                <a:lnTo>
                  <a:pt x="0" y="1755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857130" y="8401209"/>
            <a:ext cx="2240761" cy="1714182"/>
          </a:xfrm>
          <a:custGeom>
            <a:avLst/>
            <a:gdLst/>
            <a:ahLst/>
            <a:cxnLst/>
            <a:rect r="r" b="b" t="t" l="l"/>
            <a:pathLst>
              <a:path h="1714182" w="2240761">
                <a:moveTo>
                  <a:pt x="0" y="0"/>
                </a:moveTo>
                <a:lnTo>
                  <a:pt x="2240762" y="0"/>
                </a:lnTo>
                <a:lnTo>
                  <a:pt x="2240762" y="1714182"/>
                </a:lnTo>
                <a:lnTo>
                  <a:pt x="0" y="1714182"/>
                </a:lnTo>
                <a:lnTo>
                  <a:pt x="0" y="0"/>
                </a:lnTo>
                <a:close/>
              </a:path>
            </a:pathLst>
          </a:custGeom>
          <a:blipFill>
            <a:blip r:embed="rId8"/>
            <a:stretch>
              <a:fillRect l="0" t="0" r="0" b="0"/>
            </a:stretch>
          </a:blipFill>
        </p:spPr>
      </p:sp>
      <p:sp>
        <p:nvSpPr>
          <p:cNvPr name="Freeform 7" id="7"/>
          <p:cNvSpPr/>
          <p:nvPr/>
        </p:nvSpPr>
        <p:spPr>
          <a:xfrm flipH="false" flipV="false" rot="0">
            <a:off x="349029" y="2909241"/>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9"/>
            <a:stretch>
              <a:fillRect l="0" t="0" r="0" b="0"/>
            </a:stretch>
          </a:blipFill>
        </p:spPr>
      </p:sp>
      <p:sp>
        <p:nvSpPr>
          <p:cNvPr name="TextBox 8" id="8"/>
          <p:cNvSpPr txBox="true"/>
          <p:nvPr/>
        </p:nvSpPr>
        <p:spPr>
          <a:xfrm rot="0">
            <a:off x="2631149" y="1085116"/>
            <a:ext cx="13025702" cy="1152525"/>
          </a:xfrm>
          <a:prstGeom prst="rect">
            <a:avLst/>
          </a:prstGeom>
        </p:spPr>
        <p:txBody>
          <a:bodyPr anchor="t" rtlCol="false" tIns="0" lIns="0" bIns="0" rIns="0">
            <a:spAutoFit/>
          </a:bodyPr>
          <a:lstStyle/>
          <a:p>
            <a:pPr algn="ctr">
              <a:lnSpc>
                <a:spcPts val="8474"/>
              </a:lnSpc>
            </a:pPr>
            <a:r>
              <a:rPr lang="en-US" sz="7500">
                <a:solidFill>
                  <a:srgbClr val="2B739A"/>
                </a:solidFill>
                <a:latin typeface="Scripter"/>
                <a:ea typeface="Scripter"/>
                <a:cs typeface="Scripter"/>
                <a:sym typeface="Scripter"/>
              </a:rPr>
              <a:t>STRATEGIC RECOMMENDATION</a:t>
            </a:r>
          </a:p>
        </p:txBody>
      </p:sp>
      <p:sp>
        <p:nvSpPr>
          <p:cNvPr name="TextBox 9" id="9"/>
          <p:cNvSpPr txBox="true"/>
          <p:nvPr/>
        </p:nvSpPr>
        <p:spPr>
          <a:xfrm rot="0">
            <a:off x="9758402" y="2976089"/>
            <a:ext cx="8019797" cy="5589905"/>
          </a:xfrm>
          <a:prstGeom prst="rect">
            <a:avLst/>
          </a:prstGeom>
        </p:spPr>
        <p:txBody>
          <a:bodyPr anchor="t" rtlCol="false" tIns="0" lIns="0" bIns="0" rIns="0">
            <a:spAutoFit/>
          </a:bodyPr>
          <a:lstStyle/>
          <a:p>
            <a:pPr algn="l">
              <a:lnSpc>
                <a:spcPts val="3220"/>
              </a:lnSpc>
            </a:pPr>
            <a:r>
              <a:rPr lang="en-US" sz="2300" b="true">
                <a:solidFill>
                  <a:srgbClr val="2B739A"/>
                </a:solidFill>
                <a:latin typeface="Canva Sans Bold"/>
                <a:ea typeface="Canva Sans Bold"/>
                <a:cs typeface="Canva Sans Bold"/>
                <a:sym typeface="Canva Sans Bold"/>
              </a:rPr>
              <a:t>Elite Coastal Gems</a:t>
            </a:r>
            <a:r>
              <a:rPr lang="en-US" sz="2300">
                <a:solidFill>
                  <a:srgbClr val="2B739A"/>
                </a:solidFill>
                <a:latin typeface="Canva Sans"/>
                <a:ea typeface="Canva Sans"/>
                <a:cs typeface="Canva Sans"/>
                <a:sym typeface="Canva Sans"/>
              </a:rPr>
              <a:t>— Pillars of the Voyage</a:t>
            </a:r>
          </a:p>
          <a:p>
            <a:pPr algn="l" marL="496571" indent="-248285" lvl="1">
              <a:lnSpc>
                <a:spcPts val="3220"/>
              </a:lnSpc>
              <a:buFont typeface="Arial"/>
              <a:buChar char="•"/>
            </a:pPr>
            <a:r>
              <a:rPr lang="en-US" sz="2300">
                <a:solidFill>
                  <a:srgbClr val="2B739A"/>
                </a:solidFill>
                <a:latin typeface="Canva Sans"/>
                <a:ea typeface="Canva Sans"/>
                <a:cs typeface="Canva Sans"/>
                <a:sym typeface="Canva Sans"/>
              </a:rPr>
              <a:t>low foot traffic, high passenger spen</a:t>
            </a:r>
            <a:r>
              <a:rPr lang="en-US" sz="2300">
                <a:solidFill>
                  <a:srgbClr val="2B739A"/>
                </a:solidFill>
                <a:latin typeface="Canva Sans"/>
                <a:ea typeface="Canva Sans"/>
                <a:cs typeface="Canva Sans"/>
                <a:sym typeface="Canva Sans"/>
              </a:rPr>
              <a:t>d, and strong alignment with a luxury narrative.</a:t>
            </a:r>
          </a:p>
          <a:p>
            <a:pPr algn="l">
              <a:lnSpc>
                <a:spcPts val="3220"/>
              </a:lnSpc>
            </a:pPr>
          </a:p>
          <a:p>
            <a:pPr algn="l">
              <a:lnSpc>
                <a:spcPts val="3220"/>
              </a:lnSpc>
            </a:pPr>
            <a:r>
              <a:rPr lang="en-US" sz="2300" b="true">
                <a:solidFill>
                  <a:srgbClr val="2B739A"/>
                </a:solidFill>
                <a:latin typeface="Canva Sans Bold"/>
                <a:ea typeface="Canva Sans Bold"/>
                <a:cs typeface="Canva Sans Bold"/>
                <a:sym typeface="Canva Sans Bold"/>
              </a:rPr>
              <a:t>Hidden Mixed-Tier Stops</a:t>
            </a:r>
            <a:r>
              <a:rPr lang="en-US" sz="2300">
                <a:solidFill>
                  <a:srgbClr val="2B739A"/>
                </a:solidFill>
                <a:latin typeface="Canva Sans"/>
                <a:ea typeface="Canva Sans"/>
                <a:cs typeface="Canva Sans"/>
                <a:sym typeface="Canva Sans"/>
              </a:rPr>
              <a:t> — Can be a Signature destination of Lobster Land Voyage</a:t>
            </a:r>
          </a:p>
          <a:p>
            <a:pPr algn="l" marL="496571" indent="-248285" lvl="1">
              <a:lnSpc>
                <a:spcPts val="3220"/>
              </a:lnSpc>
              <a:buFont typeface="Arial"/>
              <a:buChar char="•"/>
            </a:pPr>
            <a:r>
              <a:rPr lang="en-US" sz="2300">
                <a:solidFill>
                  <a:srgbClr val="2B739A"/>
                </a:solidFill>
                <a:latin typeface="Canva Sans"/>
                <a:ea typeface="Canva Sans"/>
                <a:cs typeface="Canva Sans"/>
                <a:sym typeface="Canva Sans"/>
              </a:rPr>
              <a:t>They’re mysterious, customizable, and positioned perfectly for surprise-and-delight.</a:t>
            </a:r>
          </a:p>
          <a:p>
            <a:pPr algn="l">
              <a:lnSpc>
                <a:spcPts val="3220"/>
              </a:lnSpc>
            </a:pPr>
          </a:p>
          <a:p>
            <a:pPr algn="l">
              <a:lnSpc>
                <a:spcPts val="3220"/>
              </a:lnSpc>
            </a:pPr>
            <a:r>
              <a:rPr lang="en-US" b="true" sz="2300">
                <a:solidFill>
                  <a:srgbClr val="2B739A"/>
                </a:solidFill>
                <a:latin typeface="Canva Sans Bold"/>
                <a:ea typeface="Canva Sans Bold"/>
                <a:cs typeface="Canva Sans Bold"/>
                <a:sym typeface="Canva Sans Bold"/>
              </a:rPr>
              <a:t>Emerging Luxury Retreats</a:t>
            </a:r>
            <a:r>
              <a:rPr lang="en-US" sz="2300">
                <a:solidFill>
                  <a:srgbClr val="2B739A"/>
                </a:solidFill>
                <a:latin typeface="Canva Sans"/>
                <a:ea typeface="Canva Sans"/>
                <a:cs typeface="Canva Sans"/>
                <a:sym typeface="Canva Sans"/>
              </a:rPr>
              <a:t> - Steady, Scalable, and Smart</a:t>
            </a:r>
          </a:p>
          <a:p>
            <a:pPr algn="l" marL="496571" indent="-248285" lvl="1">
              <a:lnSpc>
                <a:spcPts val="3220"/>
              </a:lnSpc>
              <a:buFont typeface="Arial"/>
              <a:buChar char="•"/>
            </a:pPr>
            <a:r>
              <a:rPr lang="en-US" sz="2300">
                <a:solidFill>
                  <a:srgbClr val="2B739A"/>
                </a:solidFill>
                <a:latin typeface="Canva Sans"/>
                <a:ea typeface="Canva Sans"/>
                <a:cs typeface="Canva Sans"/>
                <a:sym typeface="Canva Sans"/>
              </a:rPr>
              <a:t>offer high spend potential with moderate traffic — a great balance of Return on Investment and customer </a:t>
            </a:r>
          </a:p>
          <a:p>
            <a:pPr algn="l">
              <a:lnSpc>
                <a:spcPts val="3220"/>
              </a:lnSpc>
            </a:pPr>
          </a:p>
          <a:p>
            <a:pPr algn="l">
              <a:lnSpc>
                <a:spcPts val="32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0">
            <a:off x="2988468" y="2689070"/>
            <a:ext cx="4335743" cy="3647444"/>
          </a:xfrm>
          <a:custGeom>
            <a:avLst/>
            <a:gdLst/>
            <a:ahLst/>
            <a:cxnLst/>
            <a:rect r="r" b="b" t="t" l="l"/>
            <a:pathLst>
              <a:path h="3647444" w="4335743">
                <a:moveTo>
                  <a:pt x="0" y="0"/>
                </a:moveTo>
                <a:lnTo>
                  <a:pt x="4335743" y="0"/>
                </a:lnTo>
                <a:lnTo>
                  <a:pt x="4335743" y="3647444"/>
                </a:lnTo>
                <a:lnTo>
                  <a:pt x="0" y="3647444"/>
                </a:lnTo>
                <a:lnTo>
                  <a:pt x="0" y="0"/>
                </a:lnTo>
                <a:close/>
              </a:path>
            </a:pathLst>
          </a:custGeom>
          <a:blipFill>
            <a:blip r:embed="rId3"/>
            <a:stretch>
              <a:fillRect l="0" t="0" r="0" b="0"/>
            </a:stretch>
          </a:blipFill>
        </p:spPr>
      </p:sp>
      <p:sp>
        <p:nvSpPr>
          <p:cNvPr name="Freeform 5" id="5"/>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0563" y="6336514"/>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93857" r="0" b="-458551"/>
            </a:stretch>
          </a:blipFill>
        </p:spPr>
      </p:sp>
      <p:sp>
        <p:nvSpPr>
          <p:cNvPr name="Freeform 8" id="8"/>
          <p:cNvSpPr/>
          <p:nvPr/>
        </p:nvSpPr>
        <p:spPr>
          <a:xfrm flipH="false" flipV="false" rot="0">
            <a:off x="2863268" y="6967222"/>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0" r="0" b="-552409"/>
            </a:stretch>
          </a:blipFill>
        </p:spPr>
      </p:sp>
      <p:sp>
        <p:nvSpPr>
          <p:cNvPr name="TextBox 9" id="9"/>
          <p:cNvSpPr txBox="true"/>
          <p:nvPr/>
        </p:nvSpPr>
        <p:spPr>
          <a:xfrm rot="0">
            <a:off x="9674820" y="2650970"/>
            <a:ext cx="6281810" cy="2496371"/>
          </a:xfrm>
          <a:prstGeom prst="rect">
            <a:avLst/>
          </a:prstGeom>
        </p:spPr>
        <p:txBody>
          <a:bodyPr anchor="t" rtlCol="false" tIns="0" lIns="0" bIns="0" rIns="0">
            <a:spAutoFit/>
          </a:bodyPr>
          <a:lstStyle/>
          <a:p>
            <a:pPr algn="l">
              <a:lnSpc>
                <a:spcPts val="9410"/>
              </a:lnSpc>
            </a:pPr>
            <a:r>
              <a:rPr lang="en-US" sz="8327">
                <a:solidFill>
                  <a:srgbClr val="2B739A"/>
                </a:solidFill>
                <a:latin typeface="Scripter"/>
                <a:ea typeface="Scripter"/>
                <a:cs typeface="Scripter"/>
                <a:sym typeface="Scripter"/>
              </a:rPr>
              <a:t>CONJOINT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68753" y="718964"/>
            <a:ext cx="8575247" cy="8986917"/>
            <a:chOff x="0" y="0"/>
            <a:chExt cx="2258501" cy="2366925"/>
          </a:xfrm>
        </p:grpSpPr>
        <p:sp>
          <p:nvSpPr>
            <p:cNvPr name="Freeform 4" id="4"/>
            <p:cNvSpPr/>
            <p:nvPr/>
          </p:nvSpPr>
          <p:spPr>
            <a:xfrm flipH="false" flipV="false" rot="0">
              <a:off x="0" y="0"/>
              <a:ext cx="2258501" cy="2366925"/>
            </a:xfrm>
            <a:custGeom>
              <a:avLst/>
              <a:gdLst/>
              <a:ahLst/>
              <a:cxnLst/>
              <a:rect r="r" b="b" t="t" l="l"/>
              <a:pathLst>
                <a:path h="2366925" w="2258501">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sp>
        <p:sp>
          <p:nvSpPr>
            <p:cNvPr name="TextBox 5" id="5"/>
            <p:cNvSpPr txBox="true"/>
            <p:nvPr/>
          </p:nvSpPr>
          <p:spPr>
            <a:xfrm>
              <a:off x="0" y="-38100"/>
              <a:ext cx="2258501" cy="240502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148283">
            <a:off x="-9483516" y="-9062292"/>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48283">
            <a:off x="12428985" y="6423535"/>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1366994"/>
            <a:ext cx="8314344" cy="8044127"/>
          </a:xfrm>
          <a:custGeom>
            <a:avLst/>
            <a:gdLst/>
            <a:ahLst/>
            <a:cxnLst/>
            <a:rect r="r" b="b" t="t" l="l"/>
            <a:pathLst>
              <a:path h="8044127" w="8314344">
                <a:moveTo>
                  <a:pt x="0" y="0"/>
                </a:moveTo>
                <a:lnTo>
                  <a:pt x="8314344" y="0"/>
                </a:lnTo>
                <a:lnTo>
                  <a:pt x="8314344" y="8044127"/>
                </a:lnTo>
                <a:lnTo>
                  <a:pt x="0" y="8044127"/>
                </a:lnTo>
                <a:lnTo>
                  <a:pt x="0" y="0"/>
                </a:lnTo>
                <a:close/>
              </a:path>
            </a:pathLst>
          </a:custGeom>
          <a:blipFill>
            <a:blip r:embed="rId5"/>
            <a:stretch>
              <a:fillRect l="0" t="0" r="0" b="0"/>
            </a:stretch>
          </a:blipFill>
        </p:spPr>
      </p:sp>
      <p:sp>
        <p:nvSpPr>
          <p:cNvPr name="TextBox 9" id="9"/>
          <p:cNvSpPr txBox="true"/>
          <p:nvPr/>
        </p:nvSpPr>
        <p:spPr>
          <a:xfrm rot="0">
            <a:off x="11828195" y="3431540"/>
            <a:ext cx="5600385" cy="3357246"/>
          </a:xfrm>
          <a:prstGeom prst="rect">
            <a:avLst/>
          </a:prstGeom>
        </p:spPr>
        <p:txBody>
          <a:bodyPr anchor="t" rtlCol="false" tIns="0" lIns="0" bIns="0" rIns="0">
            <a:spAutoFit/>
          </a:bodyPr>
          <a:lstStyle/>
          <a:p>
            <a:pPr algn="ctr">
              <a:lnSpc>
                <a:spcPts val="4479"/>
              </a:lnSpc>
              <a:spcBef>
                <a:spcPct val="0"/>
              </a:spcBef>
            </a:pPr>
            <a:r>
              <a:rPr lang="en-US" sz="3199">
                <a:solidFill>
                  <a:srgbClr val="2B739A"/>
                </a:solidFill>
                <a:latin typeface="Cloud"/>
                <a:ea typeface="Cloud"/>
                <a:cs typeface="Cloud"/>
                <a:sym typeface="Cloud"/>
              </a:rPr>
              <a:t>Entertainment: East Coast Folk</a:t>
            </a:r>
          </a:p>
          <a:p>
            <a:pPr algn="ctr">
              <a:lnSpc>
                <a:spcPts val="4479"/>
              </a:lnSpc>
              <a:spcBef>
                <a:spcPct val="0"/>
              </a:spcBef>
            </a:pPr>
            <a:r>
              <a:rPr lang="en-US" sz="3199">
                <a:solidFill>
                  <a:srgbClr val="2B739A"/>
                </a:solidFill>
                <a:latin typeface="Cloud"/>
                <a:ea typeface="Cloud"/>
                <a:cs typeface="Cloud"/>
                <a:sym typeface="Cloud"/>
              </a:rPr>
              <a:t>Dining: Maine Lobster Nova Scotia Seafood Buffet</a:t>
            </a:r>
          </a:p>
          <a:p>
            <a:pPr algn="ctr">
              <a:lnSpc>
                <a:spcPts val="4479"/>
              </a:lnSpc>
              <a:spcBef>
                <a:spcPct val="0"/>
              </a:spcBef>
            </a:pPr>
            <a:r>
              <a:rPr lang="en-US" sz="3199">
                <a:solidFill>
                  <a:srgbClr val="2B739A"/>
                </a:solidFill>
                <a:latin typeface="Cloud"/>
                <a:ea typeface="Cloud"/>
                <a:cs typeface="Cloud"/>
                <a:sym typeface="Cloud"/>
              </a:rPr>
              <a:t>Cabin: Nautical Chic</a:t>
            </a:r>
          </a:p>
          <a:p>
            <a:pPr algn="ctr">
              <a:lnSpc>
                <a:spcPts val="4479"/>
              </a:lnSpc>
              <a:spcBef>
                <a:spcPct val="0"/>
              </a:spcBef>
            </a:pPr>
            <a:r>
              <a:rPr lang="en-US" sz="3199">
                <a:solidFill>
                  <a:srgbClr val="2B739A"/>
                </a:solidFill>
                <a:latin typeface="Cloud"/>
                <a:ea typeface="Cloud"/>
                <a:cs typeface="Cloud"/>
                <a:sym typeface="Cloud"/>
              </a:rPr>
              <a:t>Amenities: Top Deck Hot Tubs</a:t>
            </a:r>
          </a:p>
          <a:p>
            <a:pPr algn="ctr">
              <a:lnSpc>
                <a:spcPts val="4479"/>
              </a:lnSpc>
              <a:spcBef>
                <a:spcPct val="0"/>
              </a:spcBef>
            </a:pPr>
            <a:r>
              <a:rPr lang="en-US" sz="3199">
                <a:solidFill>
                  <a:srgbClr val="2B739A"/>
                </a:solidFill>
                <a:latin typeface="Cloud"/>
                <a:ea typeface="Cloud"/>
                <a:cs typeface="Cloud"/>
                <a:sym typeface="Cloud"/>
              </a:rPr>
              <a:t>Cocktail Credits: 2 credits</a:t>
            </a:r>
          </a:p>
        </p:txBody>
      </p:sp>
      <p:sp>
        <p:nvSpPr>
          <p:cNvPr name="TextBox 10" id="10"/>
          <p:cNvSpPr txBox="true"/>
          <p:nvPr/>
        </p:nvSpPr>
        <p:spPr>
          <a:xfrm rot="0">
            <a:off x="11828195" y="7039095"/>
            <a:ext cx="5600385" cy="547371"/>
          </a:xfrm>
          <a:prstGeom prst="rect">
            <a:avLst/>
          </a:prstGeom>
        </p:spPr>
        <p:txBody>
          <a:bodyPr anchor="t" rtlCol="false" tIns="0" lIns="0" bIns="0" rIns="0">
            <a:spAutoFit/>
          </a:bodyPr>
          <a:lstStyle/>
          <a:p>
            <a:pPr algn="ctr">
              <a:lnSpc>
                <a:spcPts val="4479"/>
              </a:lnSpc>
              <a:spcBef>
                <a:spcPct val="0"/>
              </a:spcBef>
            </a:pPr>
            <a:r>
              <a:rPr lang="en-US" sz="3199">
                <a:solidFill>
                  <a:srgbClr val="2B739A"/>
                </a:solidFill>
                <a:latin typeface="Cloud"/>
                <a:ea typeface="Cloud"/>
                <a:cs typeface="Cloud"/>
                <a:sym typeface="Cloud"/>
              </a:rPr>
              <a:t>$85.5 &gt; $75</a:t>
            </a:r>
          </a:p>
        </p:txBody>
      </p:sp>
      <p:sp>
        <p:nvSpPr>
          <p:cNvPr name="Freeform 11" id="11"/>
          <p:cNvSpPr/>
          <p:nvPr/>
        </p:nvSpPr>
        <p:spPr>
          <a:xfrm flipH="false" flipV="false" rot="0">
            <a:off x="8314344" y="5492869"/>
            <a:ext cx="3275017" cy="4612700"/>
          </a:xfrm>
          <a:custGeom>
            <a:avLst/>
            <a:gdLst/>
            <a:ahLst/>
            <a:cxnLst/>
            <a:rect r="r" b="b" t="t" l="l"/>
            <a:pathLst>
              <a:path h="4612700" w="3275017">
                <a:moveTo>
                  <a:pt x="0" y="0"/>
                </a:moveTo>
                <a:lnTo>
                  <a:pt x="3275017" y="0"/>
                </a:lnTo>
                <a:lnTo>
                  <a:pt x="3275017" y="4612700"/>
                </a:lnTo>
                <a:lnTo>
                  <a:pt x="0" y="4612700"/>
                </a:lnTo>
                <a:lnTo>
                  <a:pt x="0" y="0"/>
                </a:lnTo>
                <a:close/>
              </a:path>
            </a:pathLst>
          </a:custGeom>
          <a:blipFill>
            <a:blip r:embed="rId6"/>
            <a:stretch>
              <a:fillRect l="0" t="0" r="0" b="0"/>
            </a:stretch>
          </a:blipFill>
        </p:spPr>
      </p:sp>
      <p:sp>
        <p:nvSpPr>
          <p:cNvPr name="Freeform 12" id="12"/>
          <p:cNvSpPr/>
          <p:nvPr/>
        </p:nvSpPr>
        <p:spPr>
          <a:xfrm flipH="false" flipV="false" rot="0">
            <a:off x="10180258" y="8411031"/>
            <a:ext cx="1647938" cy="1694538"/>
          </a:xfrm>
          <a:custGeom>
            <a:avLst/>
            <a:gdLst/>
            <a:ahLst/>
            <a:cxnLst/>
            <a:rect r="r" b="b" t="t" l="l"/>
            <a:pathLst>
              <a:path h="1694538" w="1647938">
                <a:moveTo>
                  <a:pt x="0" y="0"/>
                </a:moveTo>
                <a:lnTo>
                  <a:pt x="1647937" y="0"/>
                </a:lnTo>
                <a:lnTo>
                  <a:pt x="1647937" y="1694538"/>
                </a:lnTo>
                <a:lnTo>
                  <a:pt x="0" y="1694538"/>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68753" y="718964"/>
            <a:ext cx="8575247" cy="8986917"/>
            <a:chOff x="0" y="0"/>
            <a:chExt cx="2258501" cy="2366925"/>
          </a:xfrm>
        </p:grpSpPr>
        <p:sp>
          <p:nvSpPr>
            <p:cNvPr name="Freeform 4" id="4"/>
            <p:cNvSpPr/>
            <p:nvPr/>
          </p:nvSpPr>
          <p:spPr>
            <a:xfrm flipH="false" flipV="false" rot="0">
              <a:off x="0" y="0"/>
              <a:ext cx="2258501" cy="2366925"/>
            </a:xfrm>
            <a:custGeom>
              <a:avLst/>
              <a:gdLst/>
              <a:ahLst/>
              <a:cxnLst/>
              <a:rect r="r" b="b" t="t" l="l"/>
              <a:pathLst>
                <a:path h="2366925" w="2258501">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sp>
        <p:sp>
          <p:nvSpPr>
            <p:cNvPr name="TextBox 5" id="5"/>
            <p:cNvSpPr txBox="true"/>
            <p:nvPr/>
          </p:nvSpPr>
          <p:spPr>
            <a:xfrm>
              <a:off x="0" y="-38100"/>
              <a:ext cx="2258501" cy="240502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148283">
            <a:off x="-9483516" y="-9062292"/>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48283">
            <a:off x="12428985" y="6423535"/>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1366994"/>
            <a:ext cx="8314344" cy="8044127"/>
          </a:xfrm>
          <a:custGeom>
            <a:avLst/>
            <a:gdLst/>
            <a:ahLst/>
            <a:cxnLst/>
            <a:rect r="r" b="b" t="t" l="l"/>
            <a:pathLst>
              <a:path h="8044127" w="8314344">
                <a:moveTo>
                  <a:pt x="0" y="0"/>
                </a:moveTo>
                <a:lnTo>
                  <a:pt x="8314344" y="0"/>
                </a:lnTo>
                <a:lnTo>
                  <a:pt x="8314344" y="8044127"/>
                </a:lnTo>
                <a:lnTo>
                  <a:pt x="0" y="8044127"/>
                </a:lnTo>
                <a:lnTo>
                  <a:pt x="0" y="0"/>
                </a:lnTo>
                <a:close/>
              </a:path>
            </a:pathLst>
          </a:custGeom>
          <a:blipFill>
            <a:blip r:embed="rId5"/>
            <a:stretch>
              <a:fillRect l="0" t="0" r="0" b="0"/>
            </a:stretch>
          </a:blipFill>
        </p:spPr>
      </p:sp>
      <p:sp>
        <p:nvSpPr>
          <p:cNvPr name="Freeform 9" id="9"/>
          <p:cNvSpPr/>
          <p:nvPr/>
        </p:nvSpPr>
        <p:spPr>
          <a:xfrm flipH="false" flipV="false" rot="0">
            <a:off x="8314344" y="5492869"/>
            <a:ext cx="3275017" cy="4612700"/>
          </a:xfrm>
          <a:custGeom>
            <a:avLst/>
            <a:gdLst/>
            <a:ahLst/>
            <a:cxnLst/>
            <a:rect r="r" b="b" t="t" l="l"/>
            <a:pathLst>
              <a:path h="4612700" w="3275017">
                <a:moveTo>
                  <a:pt x="0" y="0"/>
                </a:moveTo>
                <a:lnTo>
                  <a:pt x="3275017" y="0"/>
                </a:lnTo>
                <a:lnTo>
                  <a:pt x="3275017" y="4612700"/>
                </a:lnTo>
                <a:lnTo>
                  <a:pt x="0" y="4612700"/>
                </a:lnTo>
                <a:lnTo>
                  <a:pt x="0" y="0"/>
                </a:lnTo>
                <a:close/>
              </a:path>
            </a:pathLst>
          </a:custGeom>
          <a:blipFill>
            <a:blip r:embed="rId6"/>
            <a:stretch>
              <a:fillRect l="0" t="0" r="0" b="0"/>
            </a:stretch>
          </a:blipFill>
        </p:spPr>
      </p:sp>
      <p:sp>
        <p:nvSpPr>
          <p:cNvPr name="Freeform 10" id="10"/>
          <p:cNvSpPr/>
          <p:nvPr/>
        </p:nvSpPr>
        <p:spPr>
          <a:xfrm flipH="false" flipV="false" rot="0">
            <a:off x="10180258" y="8411031"/>
            <a:ext cx="1647938" cy="1694538"/>
          </a:xfrm>
          <a:custGeom>
            <a:avLst/>
            <a:gdLst/>
            <a:ahLst/>
            <a:cxnLst/>
            <a:rect r="r" b="b" t="t" l="l"/>
            <a:pathLst>
              <a:path h="1694538" w="1647938">
                <a:moveTo>
                  <a:pt x="0" y="0"/>
                </a:moveTo>
                <a:lnTo>
                  <a:pt x="1647937" y="0"/>
                </a:lnTo>
                <a:lnTo>
                  <a:pt x="1647937" y="1694538"/>
                </a:lnTo>
                <a:lnTo>
                  <a:pt x="0" y="1694538"/>
                </a:lnTo>
                <a:lnTo>
                  <a:pt x="0" y="0"/>
                </a:lnTo>
                <a:close/>
              </a:path>
            </a:pathLst>
          </a:custGeom>
          <a:blipFill>
            <a:blip r:embed="rId7"/>
            <a:stretch>
              <a:fillRect l="0" t="0" r="0" b="0"/>
            </a:stretch>
          </a:blipFill>
        </p:spPr>
      </p:sp>
      <p:sp>
        <p:nvSpPr>
          <p:cNvPr name="TextBox 11" id="11"/>
          <p:cNvSpPr txBox="true"/>
          <p:nvPr/>
        </p:nvSpPr>
        <p:spPr>
          <a:xfrm rot="0">
            <a:off x="11828195" y="3431540"/>
            <a:ext cx="5600385" cy="3919221"/>
          </a:xfrm>
          <a:prstGeom prst="rect">
            <a:avLst/>
          </a:prstGeom>
        </p:spPr>
        <p:txBody>
          <a:bodyPr anchor="t" rtlCol="false" tIns="0" lIns="0" bIns="0" rIns="0">
            <a:spAutoFit/>
          </a:bodyPr>
          <a:lstStyle/>
          <a:p>
            <a:pPr algn="ctr">
              <a:lnSpc>
                <a:spcPts val="4479"/>
              </a:lnSpc>
              <a:spcBef>
                <a:spcPct val="0"/>
              </a:spcBef>
            </a:pPr>
            <a:r>
              <a:rPr lang="en-US" b="true" sz="3199">
                <a:solidFill>
                  <a:srgbClr val="2B739A"/>
                </a:solidFill>
                <a:latin typeface="Cloud Bold"/>
                <a:ea typeface="Cloud Bold"/>
                <a:cs typeface="Cloud Bold"/>
                <a:sym typeface="Cloud Bold"/>
              </a:rPr>
              <a:t>Entertainment: Acoustic Showcase</a:t>
            </a:r>
          </a:p>
          <a:p>
            <a:pPr algn="ctr">
              <a:lnSpc>
                <a:spcPts val="4479"/>
              </a:lnSpc>
              <a:spcBef>
                <a:spcPct val="0"/>
              </a:spcBef>
            </a:pPr>
            <a:r>
              <a:rPr lang="en-US" sz="3199">
                <a:solidFill>
                  <a:srgbClr val="2B739A"/>
                </a:solidFill>
                <a:latin typeface="Cloud"/>
                <a:ea typeface="Cloud"/>
                <a:cs typeface="Cloud"/>
                <a:sym typeface="Cloud"/>
              </a:rPr>
              <a:t>Dining: Maine Lobster Nova Scotia Seafood Buffet</a:t>
            </a:r>
          </a:p>
          <a:p>
            <a:pPr algn="ctr">
              <a:lnSpc>
                <a:spcPts val="4479"/>
              </a:lnSpc>
              <a:spcBef>
                <a:spcPct val="0"/>
              </a:spcBef>
            </a:pPr>
            <a:r>
              <a:rPr lang="en-US" sz="3199">
                <a:solidFill>
                  <a:srgbClr val="2B739A"/>
                </a:solidFill>
                <a:latin typeface="Cloud"/>
                <a:ea typeface="Cloud"/>
                <a:cs typeface="Cloud"/>
                <a:sym typeface="Cloud"/>
              </a:rPr>
              <a:t>Cabin: Nautical Chic</a:t>
            </a:r>
          </a:p>
          <a:p>
            <a:pPr algn="ctr">
              <a:lnSpc>
                <a:spcPts val="4479"/>
              </a:lnSpc>
              <a:spcBef>
                <a:spcPct val="0"/>
              </a:spcBef>
            </a:pPr>
            <a:r>
              <a:rPr lang="en-US" sz="3199">
                <a:solidFill>
                  <a:srgbClr val="2B739A"/>
                </a:solidFill>
                <a:latin typeface="Cloud"/>
                <a:ea typeface="Cloud"/>
                <a:cs typeface="Cloud"/>
                <a:sym typeface="Cloud"/>
              </a:rPr>
              <a:t>Amenities: Top Deck Hot Tubs</a:t>
            </a:r>
          </a:p>
          <a:p>
            <a:pPr algn="ctr">
              <a:lnSpc>
                <a:spcPts val="4479"/>
              </a:lnSpc>
              <a:spcBef>
                <a:spcPct val="0"/>
              </a:spcBef>
            </a:pPr>
            <a:r>
              <a:rPr lang="en-US" sz="3199">
                <a:solidFill>
                  <a:srgbClr val="2B739A"/>
                </a:solidFill>
                <a:latin typeface="Cloud"/>
                <a:ea typeface="Cloud"/>
                <a:cs typeface="Cloud"/>
                <a:sym typeface="Cloud"/>
              </a:rPr>
              <a:t>Cocktail Credits: 2 credits</a:t>
            </a:r>
          </a:p>
        </p:txBody>
      </p:sp>
      <p:sp>
        <p:nvSpPr>
          <p:cNvPr name="TextBox 12" id="12"/>
          <p:cNvSpPr txBox="true"/>
          <p:nvPr/>
        </p:nvSpPr>
        <p:spPr>
          <a:xfrm rot="0">
            <a:off x="11828195" y="2632198"/>
            <a:ext cx="5600385" cy="547371"/>
          </a:xfrm>
          <a:prstGeom prst="rect">
            <a:avLst/>
          </a:prstGeom>
        </p:spPr>
        <p:txBody>
          <a:bodyPr anchor="t" rtlCol="false" tIns="0" lIns="0" bIns="0" rIns="0">
            <a:spAutoFit/>
          </a:bodyPr>
          <a:lstStyle/>
          <a:p>
            <a:pPr algn="ctr">
              <a:lnSpc>
                <a:spcPts val="4479"/>
              </a:lnSpc>
              <a:spcBef>
                <a:spcPct val="0"/>
              </a:spcBef>
            </a:pPr>
            <a:r>
              <a:rPr lang="en-US" sz="3199">
                <a:solidFill>
                  <a:srgbClr val="2B739A"/>
                </a:solidFill>
                <a:latin typeface="Cloud"/>
                <a:ea typeface="Cloud"/>
                <a:cs typeface="Cloud"/>
                <a:sym typeface="Cloud"/>
              </a:rPr>
              <a:t>Best Combo</a:t>
            </a:r>
          </a:p>
        </p:txBody>
      </p:sp>
      <p:sp>
        <p:nvSpPr>
          <p:cNvPr name="TextBox 13" id="13"/>
          <p:cNvSpPr txBox="true"/>
          <p:nvPr/>
        </p:nvSpPr>
        <p:spPr>
          <a:xfrm rot="0">
            <a:off x="11828195" y="7418856"/>
            <a:ext cx="5600385" cy="547371"/>
          </a:xfrm>
          <a:prstGeom prst="rect">
            <a:avLst/>
          </a:prstGeom>
        </p:spPr>
        <p:txBody>
          <a:bodyPr anchor="t" rtlCol="false" tIns="0" lIns="0" bIns="0" rIns="0">
            <a:spAutoFit/>
          </a:bodyPr>
          <a:lstStyle/>
          <a:p>
            <a:pPr algn="ctr">
              <a:lnSpc>
                <a:spcPts val="4479"/>
              </a:lnSpc>
              <a:spcBef>
                <a:spcPct val="0"/>
              </a:spcBef>
            </a:pPr>
            <a:r>
              <a:rPr lang="en-US" sz="3199">
                <a:solidFill>
                  <a:srgbClr val="2B739A"/>
                </a:solidFill>
                <a:latin typeface="Cloud"/>
                <a:ea typeface="Cloud"/>
                <a:cs typeface="Cloud"/>
                <a:sym typeface="Cloud"/>
              </a:rPr>
              <a:t>$72.5 &lt; $75</a:t>
            </a:r>
          </a:p>
        </p:txBody>
      </p:sp>
      <p:sp>
        <p:nvSpPr>
          <p:cNvPr name="TextBox 14" id="14"/>
          <p:cNvSpPr txBox="true"/>
          <p:nvPr/>
        </p:nvSpPr>
        <p:spPr>
          <a:xfrm rot="0">
            <a:off x="8891729" y="2872546"/>
            <a:ext cx="3359008" cy="2233296"/>
          </a:xfrm>
          <a:prstGeom prst="rect">
            <a:avLst/>
          </a:prstGeom>
        </p:spPr>
        <p:txBody>
          <a:bodyPr anchor="t" rtlCol="false" tIns="0" lIns="0" bIns="0" rIns="0">
            <a:spAutoFit/>
          </a:bodyPr>
          <a:lstStyle/>
          <a:p>
            <a:pPr algn="ctr">
              <a:lnSpc>
                <a:spcPts val="4479"/>
              </a:lnSpc>
            </a:pPr>
            <a:r>
              <a:rPr lang="en-US" sz="3199">
                <a:solidFill>
                  <a:srgbClr val="385E87"/>
                </a:solidFill>
                <a:latin typeface="Cloud"/>
                <a:ea typeface="Cloud"/>
                <a:cs typeface="Cloud"/>
                <a:sym typeface="Cloud"/>
              </a:rPr>
              <a:t>points in rating</a:t>
            </a:r>
          </a:p>
          <a:p>
            <a:pPr algn="ctr">
              <a:lnSpc>
                <a:spcPts val="4479"/>
              </a:lnSpc>
            </a:pPr>
            <a:r>
              <a:rPr lang="en-US" sz="3199">
                <a:solidFill>
                  <a:srgbClr val="385E87"/>
                </a:solidFill>
                <a:latin typeface="Cloud"/>
                <a:ea typeface="Cloud"/>
                <a:cs typeface="Cloud"/>
                <a:sym typeface="Cloud"/>
              </a:rPr>
              <a:t>↓0.444</a:t>
            </a:r>
          </a:p>
          <a:p>
            <a:pPr algn="ctr">
              <a:lnSpc>
                <a:spcPts val="4479"/>
              </a:lnSpc>
            </a:pPr>
            <a:r>
              <a:rPr lang="en-US" sz="3199">
                <a:solidFill>
                  <a:srgbClr val="385E87"/>
                </a:solidFill>
                <a:latin typeface="Cloud"/>
                <a:ea typeface="Cloud"/>
                <a:cs typeface="Cloud"/>
                <a:sym typeface="Cloud"/>
              </a:rPr>
              <a:t>cost</a:t>
            </a:r>
          </a:p>
          <a:p>
            <a:pPr algn="ctr">
              <a:lnSpc>
                <a:spcPts val="4479"/>
              </a:lnSpc>
              <a:spcBef>
                <a:spcPct val="0"/>
              </a:spcBef>
            </a:pPr>
            <a:r>
              <a:rPr lang="en-US" sz="3199">
                <a:solidFill>
                  <a:srgbClr val="385E87"/>
                </a:solidFill>
                <a:latin typeface="Cloud"/>
                <a:ea typeface="Cloud"/>
                <a:cs typeface="Cloud"/>
                <a:sym typeface="Clou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225528" y="1895151"/>
            <a:ext cx="3686070" cy="3248349"/>
          </a:xfrm>
          <a:custGeom>
            <a:avLst/>
            <a:gdLst/>
            <a:ahLst/>
            <a:cxnLst/>
            <a:rect r="r" b="b" t="t" l="l"/>
            <a:pathLst>
              <a:path h="3248349" w="3686070">
                <a:moveTo>
                  <a:pt x="0" y="0"/>
                </a:moveTo>
                <a:lnTo>
                  <a:pt x="3686070" y="0"/>
                </a:lnTo>
                <a:lnTo>
                  <a:pt x="3686070" y="3248349"/>
                </a:lnTo>
                <a:lnTo>
                  <a:pt x="0" y="3248349"/>
                </a:lnTo>
                <a:lnTo>
                  <a:pt x="0" y="0"/>
                </a:lnTo>
                <a:close/>
              </a:path>
            </a:pathLst>
          </a:custGeom>
          <a:blipFill>
            <a:blip r:embed="rId3"/>
            <a:stretch>
              <a:fillRect l="0" t="0" r="0" b="0"/>
            </a:stretch>
          </a:blipFill>
        </p:spPr>
      </p:sp>
      <p:sp>
        <p:nvSpPr>
          <p:cNvPr name="Freeform 4" id="4"/>
          <p:cNvSpPr/>
          <p:nvPr/>
        </p:nvSpPr>
        <p:spPr>
          <a:xfrm flipH="false" flipV="false" rot="0">
            <a:off x="128558" y="7297118"/>
            <a:ext cx="3679855" cy="2989882"/>
          </a:xfrm>
          <a:custGeom>
            <a:avLst/>
            <a:gdLst/>
            <a:ahLst/>
            <a:cxnLst/>
            <a:rect r="r" b="b" t="t" l="l"/>
            <a:pathLst>
              <a:path h="2989882" w="3679855">
                <a:moveTo>
                  <a:pt x="0" y="0"/>
                </a:moveTo>
                <a:lnTo>
                  <a:pt x="3679856" y="0"/>
                </a:lnTo>
                <a:lnTo>
                  <a:pt x="3679856" y="2989882"/>
                </a:lnTo>
                <a:lnTo>
                  <a:pt x="0" y="2989882"/>
                </a:lnTo>
                <a:lnTo>
                  <a:pt x="0" y="0"/>
                </a:lnTo>
                <a:close/>
              </a:path>
            </a:pathLst>
          </a:custGeom>
          <a:blipFill>
            <a:blip r:embed="rId4"/>
            <a:stretch>
              <a:fillRect l="0" t="0" r="0" b="0"/>
            </a:stretch>
          </a:blipFill>
        </p:spPr>
      </p:sp>
      <p:sp>
        <p:nvSpPr>
          <p:cNvPr name="Freeform 5" id="5"/>
          <p:cNvSpPr/>
          <p:nvPr/>
        </p:nvSpPr>
        <p:spPr>
          <a:xfrm flipH="false" flipV="false" rot="-2148283">
            <a:off x="-11993635" y="-2797101"/>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5">
              <a:alphaModFix amt="91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148283">
            <a:off x="13673943" y="4727419"/>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5">
              <a:alphaModFix amt="91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709167" y="2419349"/>
            <a:ext cx="8869666" cy="1543050"/>
          </a:xfrm>
          <a:prstGeom prst="rect">
            <a:avLst/>
          </a:prstGeom>
        </p:spPr>
        <p:txBody>
          <a:bodyPr anchor="t" rtlCol="false" tIns="0" lIns="0" bIns="0" rIns="0">
            <a:spAutoFit/>
          </a:bodyPr>
          <a:lstStyle/>
          <a:p>
            <a:pPr algn="l">
              <a:lnSpc>
                <a:spcPts val="4479"/>
              </a:lnSpc>
            </a:pPr>
            <a:r>
              <a:rPr lang="en-US" sz="3199" b="true">
                <a:solidFill>
                  <a:srgbClr val="2B739A"/>
                </a:solidFill>
                <a:latin typeface="Cloud Bold"/>
                <a:ea typeface="Cloud Bold"/>
                <a:cs typeface="Cloud Bold"/>
                <a:sym typeface="Cloud Bold"/>
              </a:rPr>
              <a:t>Highlight What Customers Love</a:t>
            </a:r>
          </a:p>
          <a:p>
            <a:pPr algn="l">
              <a:lnSpc>
                <a:spcPts val="3919"/>
              </a:lnSpc>
            </a:pPr>
            <a:r>
              <a:rPr lang="en-US" sz="2799" b="true">
                <a:solidFill>
                  <a:srgbClr val="0983C7"/>
                </a:solidFill>
                <a:latin typeface="Cloud Bold"/>
                <a:ea typeface="Cloud Bold"/>
                <a:cs typeface="Cloud Bold"/>
                <a:sym typeface="Cloud Bold"/>
              </a:rPr>
              <a:t>Lobster Buffet is highly preferred</a:t>
            </a:r>
          </a:p>
          <a:p>
            <a:pPr algn="l">
              <a:lnSpc>
                <a:spcPts val="3919"/>
              </a:lnSpc>
            </a:pPr>
            <a:r>
              <a:rPr lang="en-US" sz="2799" b="true">
                <a:solidFill>
                  <a:srgbClr val="0983C7"/>
                </a:solidFill>
                <a:latin typeface="Cloud Bold"/>
                <a:ea typeface="Cloud Bold"/>
                <a:cs typeface="Cloud Bold"/>
                <a:sym typeface="Cloud Bold"/>
              </a:rPr>
              <a:t>→ Emphasize it in product design and promotions</a:t>
            </a:r>
          </a:p>
        </p:txBody>
      </p:sp>
      <p:sp>
        <p:nvSpPr>
          <p:cNvPr name="TextBox 8" id="8"/>
          <p:cNvSpPr txBox="true"/>
          <p:nvPr/>
        </p:nvSpPr>
        <p:spPr>
          <a:xfrm rot="0">
            <a:off x="1831895" y="557784"/>
            <a:ext cx="14624210" cy="1131698"/>
          </a:xfrm>
          <a:prstGeom prst="rect">
            <a:avLst/>
          </a:prstGeom>
        </p:spPr>
        <p:txBody>
          <a:bodyPr anchor="t" rtlCol="false" tIns="0" lIns="0" bIns="0" rIns="0">
            <a:spAutoFit/>
          </a:bodyPr>
          <a:lstStyle/>
          <a:p>
            <a:pPr algn="l">
              <a:lnSpc>
                <a:spcPts val="8249"/>
              </a:lnSpc>
            </a:pPr>
            <a:r>
              <a:rPr lang="en-US" sz="7300">
                <a:solidFill>
                  <a:srgbClr val="2B739A"/>
                </a:solidFill>
                <a:latin typeface="Scripter"/>
                <a:ea typeface="Scripter"/>
                <a:cs typeface="Scripter"/>
                <a:sym typeface="Scripter"/>
              </a:rPr>
              <a:t>INSIGHTS FROM THE CONJOINT ANALYSIS</a:t>
            </a:r>
          </a:p>
        </p:txBody>
      </p:sp>
      <p:sp>
        <p:nvSpPr>
          <p:cNvPr name="TextBox 9" id="9"/>
          <p:cNvSpPr txBox="true"/>
          <p:nvPr/>
        </p:nvSpPr>
        <p:spPr>
          <a:xfrm rot="0">
            <a:off x="4709167" y="4505324"/>
            <a:ext cx="8869666" cy="1543050"/>
          </a:xfrm>
          <a:prstGeom prst="rect">
            <a:avLst/>
          </a:prstGeom>
        </p:spPr>
        <p:txBody>
          <a:bodyPr anchor="t" rtlCol="false" tIns="0" lIns="0" bIns="0" rIns="0">
            <a:spAutoFit/>
          </a:bodyPr>
          <a:lstStyle/>
          <a:p>
            <a:pPr algn="l">
              <a:lnSpc>
                <a:spcPts val="4479"/>
              </a:lnSpc>
            </a:pPr>
            <a:r>
              <a:rPr lang="en-US" sz="3199" b="true">
                <a:solidFill>
                  <a:srgbClr val="2B739A"/>
                </a:solidFill>
                <a:latin typeface="Cloud Bold"/>
                <a:ea typeface="Cloud Bold"/>
                <a:cs typeface="Cloud Bold"/>
                <a:sym typeface="Cloud Bold"/>
              </a:rPr>
              <a:t>Improve or Phase Out Low-Rated Options</a:t>
            </a:r>
          </a:p>
          <a:p>
            <a:pPr algn="l">
              <a:lnSpc>
                <a:spcPts val="3919"/>
              </a:lnSpc>
            </a:pPr>
            <a:r>
              <a:rPr lang="en-US" sz="2799" b="true">
                <a:solidFill>
                  <a:srgbClr val="0983C7"/>
                </a:solidFill>
                <a:latin typeface="Cloud Bold"/>
                <a:ea typeface="Cloud Bold"/>
                <a:cs typeface="Cloud Bold"/>
                <a:sym typeface="Cloud Bold"/>
              </a:rPr>
              <a:t>I</a:t>
            </a:r>
            <a:r>
              <a:rPr lang="en-US" sz="2799" b="true">
                <a:solidFill>
                  <a:srgbClr val="0983C7"/>
                </a:solidFill>
                <a:latin typeface="Cloud Bold"/>
                <a:ea typeface="Cloud Bold"/>
                <a:cs typeface="Cloud Bold"/>
                <a:sym typeface="Cloud Bold"/>
              </a:rPr>
              <a:t>tems like Formal Multi-Course Dinner</a:t>
            </a:r>
          </a:p>
          <a:p>
            <a:pPr algn="l">
              <a:lnSpc>
                <a:spcPts val="3919"/>
              </a:lnSpc>
            </a:pPr>
            <a:r>
              <a:rPr lang="en-US" sz="2799" b="true">
                <a:solidFill>
                  <a:srgbClr val="0983C7"/>
                </a:solidFill>
                <a:latin typeface="Cloud Bold"/>
                <a:ea typeface="Cloud Bold"/>
                <a:cs typeface="Cloud Bold"/>
                <a:sym typeface="Cloud Bold"/>
              </a:rPr>
              <a:t> → Consider improving or removing</a:t>
            </a:r>
          </a:p>
        </p:txBody>
      </p:sp>
      <p:sp>
        <p:nvSpPr>
          <p:cNvPr name="TextBox 10" id="10"/>
          <p:cNvSpPr txBox="true"/>
          <p:nvPr/>
        </p:nvSpPr>
        <p:spPr>
          <a:xfrm rot="0">
            <a:off x="4709167" y="6591300"/>
            <a:ext cx="8869666" cy="2533650"/>
          </a:xfrm>
          <a:prstGeom prst="rect">
            <a:avLst/>
          </a:prstGeom>
        </p:spPr>
        <p:txBody>
          <a:bodyPr anchor="t" rtlCol="false" tIns="0" lIns="0" bIns="0" rIns="0">
            <a:spAutoFit/>
          </a:bodyPr>
          <a:lstStyle/>
          <a:p>
            <a:pPr algn="l">
              <a:lnSpc>
                <a:spcPts val="4479"/>
              </a:lnSpc>
            </a:pPr>
            <a:r>
              <a:rPr lang="en-US" sz="3199" b="true">
                <a:solidFill>
                  <a:srgbClr val="2B739A"/>
                </a:solidFill>
                <a:latin typeface="Cloud Bold"/>
                <a:ea typeface="Cloud Bold"/>
                <a:cs typeface="Cloud Bold"/>
                <a:sym typeface="Cloud Bold"/>
              </a:rPr>
              <a:t>Enable Flexible Customization</a:t>
            </a:r>
          </a:p>
          <a:p>
            <a:pPr algn="l">
              <a:lnSpc>
                <a:spcPts val="3919"/>
              </a:lnSpc>
            </a:pPr>
            <a:r>
              <a:rPr lang="en-US" sz="2799" b="true">
                <a:solidFill>
                  <a:srgbClr val="0983C7"/>
                </a:solidFill>
                <a:latin typeface="Cloud Bold"/>
                <a:ea typeface="Cloud Bold"/>
                <a:cs typeface="Cloud Bold"/>
                <a:sym typeface="Cloud Bold"/>
              </a:rPr>
              <a:t>Adjust based on traveler groups (e.g., families, couples)</a:t>
            </a:r>
          </a:p>
          <a:p>
            <a:pPr algn="l">
              <a:lnSpc>
                <a:spcPts val="3919"/>
              </a:lnSpc>
            </a:pPr>
            <a:r>
              <a:rPr lang="en-US" sz="2799" b="true">
                <a:solidFill>
                  <a:srgbClr val="0983C7"/>
                </a:solidFill>
                <a:latin typeface="Cloud Bold"/>
                <a:ea typeface="Cloud Bold"/>
                <a:cs typeface="Cloud Bold"/>
                <a:sym typeface="Cloud Bold"/>
              </a:rPr>
              <a:t>Tailor to cruise themes (e.g., holiday, romantic)</a:t>
            </a:r>
          </a:p>
          <a:p>
            <a:pPr algn="l">
              <a:lnSpc>
                <a:spcPts val="3919"/>
              </a:lnSpc>
            </a:pPr>
            <a:r>
              <a:rPr lang="en-US" sz="2799" b="true">
                <a:solidFill>
                  <a:srgbClr val="0983C7"/>
                </a:solidFill>
                <a:latin typeface="Cloud Bold"/>
                <a:ea typeface="Cloud Bold"/>
                <a:cs typeface="Cloud Bold"/>
                <a:sym typeface="Cloud Bold"/>
              </a:rPr>
              <a:t>→ Goal: Improve overall satisfaction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0">
            <a:off x="2988468" y="2689070"/>
            <a:ext cx="4335743" cy="3647444"/>
          </a:xfrm>
          <a:custGeom>
            <a:avLst/>
            <a:gdLst/>
            <a:ahLst/>
            <a:cxnLst/>
            <a:rect r="r" b="b" t="t" l="l"/>
            <a:pathLst>
              <a:path h="3647444" w="4335743">
                <a:moveTo>
                  <a:pt x="0" y="0"/>
                </a:moveTo>
                <a:lnTo>
                  <a:pt x="4335743" y="0"/>
                </a:lnTo>
                <a:lnTo>
                  <a:pt x="4335743" y="3647444"/>
                </a:lnTo>
                <a:lnTo>
                  <a:pt x="0" y="3647444"/>
                </a:lnTo>
                <a:lnTo>
                  <a:pt x="0" y="0"/>
                </a:lnTo>
                <a:close/>
              </a:path>
            </a:pathLst>
          </a:custGeom>
          <a:blipFill>
            <a:blip r:embed="rId3"/>
            <a:stretch>
              <a:fillRect l="0" t="0" r="0" b="0"/>
            </a:stretch>
          </a:blipFill>
        </p:spPr>
      </p:sp>
      <p:sp>
        <p:nvSpPr>
          <p:cNvPr name="Freeform 5" id="5"/>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0563" y="6336514"/>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93857" r="0" b="-458551"/>
            </a:stretch>
          </a:blipFill>
        </p:spPr>
      </p:sp>
      <p:sp>
        <p:nvSpPr>
          <p:cNvPr name="Freeform 8" id="8"/>
          <p:cNvSpPr/>
          <p:nvPr/>
        </p:nvSpPr>
        <p:spPr>
          <a:xfrm flipH="false" flipV="false" rot="0">
            <a:off x="2863268" y="6967222"/>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0" r="0" b="-552409"/>
            </a:stretch>
          </a:blipFill>
        </p:spPr>
      </p:sp>
      <p:sp>
        <p:nvSpPr>
          <p:cNvPr name="TextBox 9" id="9"/>
          <p:cNvSpPr txBox="true"/>
          <p:nvPr/>
        </p:nvSpPr>
        <p:spPr>
          <a:xfrm rot="0">
            <a:off x="9674820" y="6222214"/>
            <a:ext cx="6682210" cy="1746250"/>
          </a:xfrm>
          <a:prstGeom prst="rect">
            <a:avLst/>
          </a:prstGeom>
        </p:spPr>
        <p:txBody>
          <a:bodyPr anchor="t" rtlCol="false" tIns="0" lIns="0" bIns="0" rIns="0">
            <a:spAutoFit/>
          </a:bodyPr>
          <a:lstStyle/>
          <a:p>
            <a:pPr algn="l">
              <a:lnSpc>
                <a:spcPts val="3499"/>
              </a:lnSpc>
            </a:pPr>
            <a:r>
              <a:rPr lang="en-US" sz="2499">
                <a:solidFill>
                  <a:srgbClr val="2B739A"/>
                </a:solidFill>
                <a:latin typeface="Cloud"/>
                <a:ea typeface="Cloud"/>
                <a:cs typeface="Cloud"/>
                <a:sym typeface="Cloud"/>
              </a:rPr>
              <a:t>To identify key factors that influence cruise booking cancellations and provide actionable marketing insights, we built a logistic regression model for classification.</a:t>
            </a:r>
          </a:p>
        </p:txBody>
      </p:sp>
      <p:sp>
        <p:nvSpPr>
          <p:cNvPr name="TextBox 10" id="10"/>
          <p:cNvSpPr txBox="true"/>
          <p:nvPr/>
        </p:nvSpPr>
        <p:spPr>
          <a:xfrm rot="0">
            <a:off x="9674820" y="2355695"/>
            <a:ext cx="6682210" cy="3674237"/>
          </a:xfrm>
          <a:prstGeom prst="rect">
            <a:avLst/>
          </a:prstGeom>
        </p:spPr>
        <p:txBody>
          <a:bodyPr anchor="t" rtlCol="false" tIns="0" lIns="0" bIns="0" rIns="0">
            <a:spAutoFit/>
          </a:bodyPr>
          <a:lstStyle/>
          <a:p>
            <a:pPr algn="l">
              <a:lnSpc>
                <a:spcPts val="9379"/>
              </a:lnSpc>
            </a:pPr>
            <a:r>
              <a:rPr lang="en-US" sz="8300">
                <a:solidFill>
                  <a:srgbClr val="2B739A"/>
                </a:solidFill>
                <a:latin typeface="Scripter"/>
                <a:ea typeface="Scripter"/>
                <a:cs typeface="Scripter"/>
                <a:sym typeface="Scripter"/>
              </a:rPr>
              <a:t>UNDERSTANDING CRUISE CANCELLATIONS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68753" y="718964"/>
            <a:ext cx="8575247" cy="8986917"/>
            <a:chOff x="0" y="0"/>
            <a:chExt cx="2258501" cy="2366925"/>
          </a:xfrm>
        </p:grpSpPr>
        <p:sp>
          <p:nvSpPr>
            <p:cNvPr name="Freeform 4" id="4"/>
            <p:cNvSpPr/>
            <p:nvPr/>
          </p:nvSpPr>
          <p:spPr>
            <a:xfrm flipH="false" flipV="false" rot="0">
              <a:off x="0" y="0"/>
              <a:ext cx="2258501" cy="2366925"/>
            </a:xfrm>
            <a:custGeom>
              <a:avLst/>
              <a:gdLst/>
              <a:ahLst/>
              <a:cxnLst/>
              <a:rect r="r" b="b" t="t" l="l"/>
              <a:pathLst>
                <a:path h="2366925" w="2258501">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sp>
        <p:sp>
          <p:nvSpPr>
            <p:cNvPr name="TextBox 5" id="5"/>
            <p:cNvSpPr txBox="true"/>
            <p:nvPr/>
          </p:nvSpPr>
          <p:spPr>
            <a:xfrm>
              <a:off x="0" y="-38100"/>
              <a:ext cx="2258501" cy="240502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148283">
            <a:off x="-9483516" y="-9062292"/>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48283">
            <a:off x="12428985" y="6423535"/>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130365"/>
            <a:ext cx="7648616" cy="6240502"/>
          </a:xfrm>
          <a:custGeom>
            <a:avLst/>
            <a:gdLst/>
            <a:ahLst/>
            <a:cxnLst/>
            <a:rect r="r" b="b" t="t" l="l"/>
            <a:pathLst>
              <a:path h="6240502" w="7648616">
                <a:moveTo>
                  <a:pt x="0" y="0"/>
                </a:moveTo>
                <a:lnTo>
                  <a:pt x="7648616" y="0"/>
                </a:lnTo>
                <a:lnTo>
                  <a:pt x="7648616" y="6240502"/>
                </a:lnTo>
                <a:lnTo>
                  <a:pt x="0" y="6240502"/>
                </a:lnTo>
                <a:lnTo>
                  <a:pt x="0" y="0"/>
                </a:lnTo>
                <a:close/>
              </a:path>
            </a:pathLst>
          </a:custGeom>
          <a:blipFill>
            <a:blip r:embed="rId5"/>
            <a:stretch>
              <a:fillRect l="0" t="0" r="0" b="0"/>
            </a:stretch>
          </a:blipFill>
        </p:spPr>
      </p:sp>
      <p:sp>
        <p:nvSpPr>
          <p:cNvPr name="Freeform 9" id="9"/>
          <p:cNvSpPr/>
          <p:nvPr/>
        </p:nvSpPr>
        <p:spPr>
          <a:xfrm flipH="false" flipV="false" rot="0">
            <a:off x="7447165" y="6564409"/>
            <a:ext cx="2189869" cy="3084322"/>
          </a:xfrm>
          <a:custGeom>
            <a:avLst/>
            <a:gdLst/>
            <a:ahLst/>
            <a:cxnLst/>
            <a:rect r="r" b="b" t="t" l="l"/>
            <a:pathLst>
              <a:path h="3084322" w="2189869">
                <a:moveTo>
                  <a:pt x="0" y="0"/>
                </a:moveTo>
                <a:lnTo>
                  <a:pt x="2189868" y="0"/>
                </a:lnTo>
                <a:lnTo>
                  <a:pt x="2189868" y="3084322"/>
                </a:lnTo>
                <a:lnTo>
                  <a:pt x="0" y="3084322"/>
                </a:lnTo>
                <a:lnTo>
                  <a:pt x="0" y="0"/>
                </a:lnTo>
                <a:close/>
              </a:path>
            </a:pathLst>
          </a:custGeom>
          <a:blipFill>
            <a:blip r:embed="rId6"/>
            <a:stretch>
              <a:fillRect l="0" t="0" r="0" b="0"/>
            </a:stretch>
          </a:blipFill>
        </p:spPr>
      </p:sp>
      <p:sp>
        <p:nvSpPr>
          <p:cNvPr name="Freeform 10" id="10"/>
          <p:cNvSpPr/>
          <p:nvPr/>
        </p:nvSpPr>
        <p:spPr>
          <a:xfrm flipH="false" flipV="false" rot="0">
            <a:off x="8813064" y="8353881"/>
            <a:ext cx="1647938" cy="1694538"/>
          </a:xfrm>
          <a:custGeom>
            <a:avLst/>
            <a:gdLst/>
            <a:ahLst/>
            <a:cxnLst/>
            <a:rect r="r" b="b" t="t" l="l"/>
            <a:pathLst>
              <a:path h="1694538" w="1647938">
                <a:moveTo>
                  <a:pt x="0" y="0"/>
                </a:moveTo>
                <a:lnTo>
                  <a:pt x="1647938" y="0"/>
                </a:lnTo>
                <a:lnTo>
                  <a:pt x="1647938" y="1694538"/>
                </a:lnTo>
                <a:lnTo>
                  <a:pt x="0" y="1694538"/>
                </a:lnTo>
                <a:lnTo>
                  <a:pt x="0" y="0"/>
                </a:lnTo>
                <a:close/>
              </a:path>
            </a:pathLst>
          </a:custGeom>
          <a:blipFill>
            <a:blip r:embed="rId7"/>
            <a:stretch>
              <a:fillRect l="0" t="0" r="0" b="0"/>
            </a:stretch>
          </a:blipFill>
        </p:spPr>
      </p:sp>
      <p:sp>
        <p:nvSpPr>
          <p:cNvPr name="TextBox 11" id="11"/>
          <p:cNvSpPr txBox="true"/>
          <p:nvPr/>
        </p:nvSpPr>
        <p:spPr>
          <a:xfrm rot="0">
            <a:off x="10527677" y="3888666"/>
            <a:ext cx="6628796" cy="4538345"/>
          </a:xfrm>
          <a:prstGeom prst="rect">
            <a:avLst/>
          </a:prstGeom>
        </p:spPr>
        <p:txBody>
          <a:bodyPr anchor="t" rtlCol="false" tIns="0" lIns="0" bIns="0" rIns="0">
            <a:spAutoFit/>
          </a:bodyPr>
          <a:lstStyle/>
          <a:p>
            <a:pPr algn="just" marL="755651" indent="-377825" lvl="1">
              <a:lnSpc>
                <a:spcPts val="7315"/>
              </a:lnSpc>
              <a:buFont typeface="Arial"/>
              <a:buChar char="•"/>
            </a:pPr>
            <a:r>
              <a:rPr lang="en-US" sz="3500">
                <a:solidFill>
                  <a:srgbClr val="2B739A"/>
                </a:solidFill>
                <a:latin typeface="Cloud"/>
                <a:ea typeface="Cloud"/>
                <a:cs typeface="Cloud"/>
                <a:sym typeface="Cloud"/>
              </a:rPr>
              <a:t>booking late</a:t>
            </a:r>
          </a:p>
          <a:p>
            <a:pPr algn="just" marL="755651" indent="-377825" lvl="1">
              <a:lnSpc>
                <a:spcPts val="7315"/>
              </a:lnSpc>
              <a:buFont typeface="Arial"/>
              <a:buChar char="•"/>
            </a:pPr>
            <a:r>
              <a:rPr lang="en-US" sz="3500">
                <a:solidFill>
                  <a:srgbClr val="2B739A"/>
                </a:solidFill>
                <a:latin typeface="Cloud"/>
                <a:ea typeface="Cloud"/>
                <a:cs typeface="Cloud"/>
                <a:sym typeface="Cloud"/>
              </a:rPr>
              <a:t>making partial payments</a:t>
            </a:r>
          </a:p>
          <a:p>
            <a:pPr algn="just" marL="755651" indent="-377825" lvl="1">
              <a:lnSpc>
                <a:spcPts val="7315"/>
              </a:lnSpc>
              <a:buFont typeface="Arial"/>
              <a:buChar char="•"/>
            </a:pPr>
            <a:r>
              <a:rPr lang="en-US" sz="3500">
                <a:solidFill>
                  <a:srgbClr val="2B739A"/>
                </a:solidFill>
                <a:latin typeface="Cloud"/>
                <a:ea typeface="Cloud"/>
                <a:cs typeface="Cloud"/>
                <a:sym typeface="Cloud"/>
              </a:rPr>
              <a:t>having lower loyalty status</a:t>
            </a:r>
          </a:p>
          <a:p>
            <a:pPr algn="just" marL="755651" indent="-377825" lvl="1">
              <a:lnSpc>
                <a:spcPts val="7315"/>
              </a:lnSpc>
              <a:buFont typeface="Arial"/>
              <a:buChar char="•"/>
            </a:pPr>
            <a:r>
              <a:rPr lang="en-US" sz="3500">
                <a:solidFill>
                  <a:srgbClr val="2B739A"/>
                </a:solidFill>
                <a:latin typeface="Cloud"/>
                <a:ea typeface="Cloud"/>
                <a:cs typeface="Cloud"/>
                <a:sym typeface="Cloud"/>
              </a:rPr>
              <a:t>booking interior cabins</a:t>
            </a:r>
          </a:p>
          <a:p>
            <a:pPr algn="just" marL="755651" indent="-377825" lvl="1">
              <a:lnSpc>
                <a:spcPts val="7315"/>
              </a:lnSpc>
              <a:buFont typeface="Arial"/>
              <a:buChar char="•"/>
            </a:pPr>
            <a:r>
              <a:rPr lang="en-US" sz="3500">
                <a:solidFill>
                  <a:srgbClr val="2B739A"/>
                </a:solidFill>
                <a:latin typeface="Cloud"/>
                <a:ea typeface="Cloud"/>
                <a:cs typeface="Cloud"/>
                <a:sym typeface="Cloud"/>
              </a:rPr>
              <a:t>having lower income levels</a:t>
            </a:r>
          </a:p>
        </p:txBody>
      </p:sp>
      <p:sp>
        <p:nvSpPr>
          <p:cNvPr name="TextBox 12" id="12"/>
          <p:cNvSpPr txBox="true"/>
          <p:nvPr/>
        </p:nvSpPr>
        <p:spPr>
          <a:xfrm rot="0">
            <a:off x="9729134" y="990600"/>
            <a:ext cx="7530166" cy="2552065"/>
          </a:xfrm>
          <a:prstGeom prst="rect">
            <a:avLst/>
          </a:prstGeom>
        </p:spPr>
        <p:txBody>
          <a:bodyPr anchor="t" rtlCol="false" tIns="0" lIns="0" bIns="0" rIns="0">
            <a:spAutoFit/>
          </a:bodyPr>
          <a:lstStyle/>
          <a:p>
            <a:pPr algn="r">
              <a:lnSpc>
                <a:spcPts val="9604"/>
              </a:lnSpc>
            </a:pPr>
            <a:r>
              <a:rPr lang="en-US" sz="8499">
                <a:solidFill>
                  <a:srgbClr val="2B739A"/>
                </a:solidFill>
                <a:latin typeface="Scripter"/>
                <a:ea typeface="Scripter"/>
                <a:cs typeface="Scripter"/>
                <a:sym typeface="Scripter"/>
              </a:rPr>
              <a:t>WHAT DRIVES CANCELLATIONS?</a:t>
            </a:r>
          </a:p>
        </p:txBody>
      </p:sp>
      <p:sp>
        <p:nvSpPr>
          <p:cNvPr name="TextBox 13" id="13"/>
          <p:cNvSpPr txBox="true"/>
          <p:nvPr/>
        </p:nvSpPr>
        <p:spPr>
          <a:xfrm rot="0">
            <a:off x="1114425" y="7601961"/>
            <a:ext cx="5950273" cy="1308100"/>
          </a:xfrm>
          <a:prstGeom prst="rect">
            <a:avLst/>
          </a:prstGeom>
        </p:spPr>
        <p:txBody>
          <a:bodyPr anchor="t" rtlCol="false" tIns="0" lIns="0" bIns="0" rIns="0">
            <a:spAutoFit/>
          </a:bodyPr>
          <a:lstStyle/>
          <a:p>
            <a:pPr algn="just">
              <a:lnSpc>
                <a:spcPts val="3499"/>
              </a:lnSpc>
            </a:pPr>
            <a:r>
              <a:rPr lang="en-US" sz="2499">
                <a:solidFill>
                  <a:srgbClr val="2B739A"/>
                </a:solidFill>
                <a:latin typeface="Cloud"/>
                <a:ea typeface="Cloud"/>
                <a:cs typeface="Cloud"/>
                <a:sym typeface="Cloud"/>
              </a:rPr>
              <a:t>Accuracy Rate: 67%.</a:t>
            </a:r>
          </a:p>
          <a:p>
            <a:pPr algn="just">
              <a:lnSpc>
                <a:spcPts val="3499"/>
              </a:lnSpc>
            </a:pPr>
            <a:r>
              <a:rPr lang="en-US" sz="2499">
                <a:solidFill>
                  <a:srgbClr val="2B739A"/>
                </a:solidFill>
                <a:latin typeface="Cloud"/>
                <a:ea typeface="Cloud"/>
                <a:cs typeface="Cloud"/>
                <a:sym typeface="Cloud"/>
              </a:rPr>
              <a:t>Sensitivity Rate: 75%</a:t>
            </a:r>
          </a:p>
          <a:p>
            <a:pPr algn="just">
              <a:lnSpc>
                <a:spcPts val="3499"/>
              </a:lnSpc>
            </a:pPr>
            <a:r>
              <a:rPr lang="en-US" sz="2499">
                <a:solidFill>
                  <a:srgbClr val="2B739A"/>
                </a:solidFill>
                <a:latin typeface="Cloud"/>
                <a:ea typeface="Cloud"/>
                <a:cs typeface="Cloud"/>
                <a:sym typeface="Cloud"/>
              </a:rPr>
              <a:t>Balanced Accuracy: 60%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200058" y="1461926"/>
            <a:ext cx="3686070" cy="3248349"/>
          </a:xfrm>
          <a:custGeom>
            <a:avLst/>
            <a:gdLst/>
            <a:ahLst/>
            <a:cxnLst/>
            <a:rect r="r" b="b" t="t" l="l"/>
            <a:pathLst>
              <a:path h="3248349" w="3686070">
                <a:moveTo>
                  <a:pt x="0" y="0"/>
                </a:moveTo>
                <a:lnTo>
                  <a:pt x="3686070" y="0"/>
                </a:lnTo>
                <a:lnTo>
                  <a:pt x="3686070" y="3248348"/>
                </a:lnTo>
                <a:lnTo>
                  <a:pt x="0" y="3248348"/>
                </a:lnTo>
                <a:lnTo>
                  <a:pt x="0" y="0"/>
                </a:lnTo>
                <a:close/>
              </a:path>
            </a:pathLst>
          </a:custGeom>
          <a:blipFill>
            <a:blip r:embed="rId3"/>
            <a:stretch>
              <a:fillRect l="0" t="0" r="0" b="0"/>
            </a:stretch>
          </a:blipFill>
        </p:spPr>
      </p:sp>
      <p:sp>
        <p:nvSpPr>
          <p:cNvPr name="Freeform 4" id="4"/>
          <p:cNvSpPr/>
          <p:nvPr/>
        </p:nvSpPr>
        <p:spPr>
          <a:xfrm flipH="false" flipV="false" rot="0">
            <a:off x="1634139" y="6159596"/>
            <a:ext cx="3679855" cy="2989882"/>
          </a:xfrm>
          <a:custGeom>
            <a:avLst/>
            <a:gdLst/>
            <a:ahLst/>
            <a:cxnLst/>
            <a:rect r="r" b="b" t="t" l="l"/>
            <a:pathLst>
              <a:path h="2989882" w="3679855">
                <a:moveTo>
                  <a:pt x="0" y="0"/>
                </a:moveTo>
                <a:lnTo>
                  <a:pt x="3679855" y="0"/>
                </a:lnTo>
                <a:lnTo>
                  <a:pt x="3679855" y="2989883"/>
                </a:lnTo>
                <a:lnTo>
                  <a:pt x="0" y="2989883"/>
                </a:lnTo>
                <a:lnTo>
                  <a:pt x="0" y="0"/>
                </a:lnTo>
                <a:close/>
              </a:path>
            </a:pathLst>
          </a:custGeom>
          <a:blipFill>
            <a:blip r:embed="rId4"/>
            <a:stretch>
              <a:fillRect l="0" t="0" r="0" b="0"/>
            </a:stretch>
          </a:blipFill>
        </p:spPr>
      </p:sp>
      <p:sp>
        <p:nvSpPr>
          <p:cNvPr name="Freeform 5" id="5"/>
          <p:cNvSpPr/>
          <p:nvPr/>
        </p:nvSpPr>
        <p:spPr>
          <a:xfrm flipH="false" flipV="false" rot="-2148283">
            <a:off x="-11993635" y="-2797101"/>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5">
              <a:alphaModFix amt="91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148283">
            <a:off x="13673943" y="4727419"/>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5">
              <a:alphaModFix amt="91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284553" y="3255653"/>
            <a:ext cx="8869666" cy="1253490"/>
          </a:xfrm>
          <a:prstGeom prst="rect">
            <a:avLst/>
          </a:prstGeom>
        </p:spPr>
        <p:txBody>
          <a:bodyPr anchor="t" rtlCol="false" tIns="0" lIns="0" bIns="0" rIns="0">
            <a:spAutoFit/>
          </a:bodyPr>
          <a:lstStyle/>
          <a:p>
            <a:pPr algn="l">
              <a:lnSpc>
                <a:spcPts val="3359"/>
              </a:lnSpc>
            </a:pPr>
            <a:r>
              <a:rPr lang="en-US" sz="2400" b="true">
                <a:solidFill>
                  <a:srgbClr val="2B739A"/>
                </a:solidFill>
                <a:latin typeface="Cloud Bold"/>
                <a:ea typeface="Cloud Bold"/>
                <a:cs typeface="Cloud Bold"/>
                <a:sym typeface="Cloud Bold"/>
              </a:rPr>
              <a:t>Proactive Outreach: </a:t>
            </a:r>
          </a:p>
          <a:p>
            <a:pPr algn="l" marL="518160" indent="-259080" lvl="1">
              <a:lnSpc>
                <a:spcPts val="3359"/>
              </a:lnSpc>
              <a:buFont typeface="Arial"/>
              <a:buChar char="•"/>
            </a:pPr>
            <a:r>
              <a:rPr lang="en-US" sz="2400">
                <a:solidFill>
                  <a:srgbClr val="2B739A"/>
                </a:solidFill>
                <a:latin typeface="Cloud"/>
                <a:ea typeface="Cloud"/>
                <a:cs typeface="Cloud"/>
                <a:sym typeface="Cloud"/>
              </a:rPr>
              <a:t>Reach out early</a:t>
            </a:r>
          </a:p>
          <a:p>
            <a:pPr algn="l" marL="518160" indent="-259080" lvl="1">
              <a:lnSpc>
                <a:spcPts val="3359"/>
              </a:lnSpc>
              <a:buFont typeface="Arial"/>
              <a:buChar char="•"/>
            </a:pPr>
            <a:r>
              <a:rPr lang="en-US" sz="2400">
                <a:solidFill>
                  <a:srgbClr val="2B739A"/>
                </a:solidFill>
                <a:latin typeface="Cloud"/>
                <a:ea typeface="Cloud"/>
                <a:cs typeface="Cloud"/>
                <a:sym typeface="Cloud"/>
              </a:rPr>
              <a:t>Offer discounts or reminders for partial payers</a:t>
            </a:r>
          </a:p>
        </p:txBody>
      </p:sp>
      <p:sp>
        <p:nvSpPr>
          <p:cNvPr name="TextBox 8" id="8"/>
          <p:cNvSpPr txBox="true"/>
          <p:nvPr/>
        </p:nvSpPr>
        <p:spPr>
          <a:xfrm rot="0">
            <a:off x="5939197" y="6156493"/>
            <a:ext cx="9917388" cy="1253490"/>
          </a:xfrm>
          <a:prstGeom prst="rect">
            <a:avLst/>
          </a:prstGeom>
        </p:spPr>
        <p:txBody>
          <a:bodyPr anchor="t" rtlCol="false" tIns="0" lIns="0" bIns="0" rIns="0">
            <a:spAutoFit/>
          </a:bodyPr>
          <a:lstStyle/>
          <a:p>
            <a:pPr algn="just">
              <a:lnSpc>
                <a:spcPts val="3359"/>
              </a:lnSpc>
              <a:spcBef>
                <a:spcPct val="0"/>
              </a:spcBef>
            </a:pPr>
            <a:r>
              <a:rPr lang="en-US" b="true" sz="2400" strike="noStrike" u="none">
                <a:solidFill>
                  <a:srgbClr val="2B739A"/>
                </a:solidFill>
                <a:latin typeface="Cloud Bold"/>
                <a:ea typeface="Cloud Bold"/>
                <a:cs typeface="Cloud Bold"/>
                <a:sym typeface="Cloud Bold"/>
              </a:rPr>
              <a:t>Targeted Promotions:</a:t>
            </a:r>
          </a:p>
          <a:p>
            <a:pPr algn="just" marL="518160" indent="-259080" lvl="1">
              <a:lnSpc>
                <a:spcPts val="3359"/>
              </a:lnSpc>
              <a:spcBef>
                <a:spcPct val="0"/>
              </a:spcBef>
              <a:buFont typeface="Arial"/>
              <a:buChar char="•"/>
            </a:pPr>
            <a:r>
              <a:rPr lang="en-US" sz="2400" strike="noStrike" u="none">
                <a:solidFill>
                  <a:srgbClr val="2B739A"/>
                </a:solidFill>
                <a:latin typeface="Cloud"/>
                <a:ea typeface="Cloud"/>
                <a:cs typeface="Cloud"/>
                <a:sym typeface="Cloud"/>
              </a:rPr>
              <a:t>Perks for Interior cabin bookers (e.g. upgrades, discounts)</a:t>
            </a:r>
          </a:p>
          <a:p>
            <a:pPr algn="just" marL="518160" indent="-259080" lvl="1">
              <a:lnSpc>
                <a:spcPts val="3359"/>
              </a:lnSpc>
              <a:buFont typeface="Arial"/>
              <a:buChar char="•"/>
            </a:pPr>
            <a:r>
              <a:rPr lang="en-US" sz="2400" strike="noStrike" u="none">
                <a:solidFill>
                  <a:srgbClr val="2B739A"/>
                </a:solidFill>
                <a:latin typeface="Cloud"/>
                <a:ea typeface="Cloud"/>
                <a:cs typeface="Cloud"/>
                <a:sym typeface="Cloud"/>
              </a:rPr>
              <a:t>Reinforce premium experience for Balcony/Oceanview customers</a:t>
            </a:r>
          </a:p>
        </p:txBody>
      </p:sp>
      <p:sp>
        <p:nvSpPr>
          <p:cNvPr name="TextBox 9" id="9"/>
          <p:cNvSpPr txBox="true"/>
          <p:nvPr/>
        </p:nvSpPr>
        <p:spPr>
          <a:xfrm rot="0">
            <a:off x="1634139" y="1628317"/>
            <a:ext cx="10829151" cy="1252220"/>
          </a:xfrm>
          <a:prstGeom prst="rect">
            <a:avLst/>
          </a:prstGeom>
        </p:spPr>
        <p:txBody>
          <a:bodyPr anchor="t" rtlCol="false" tIns="0" lIns="0" bIns="0" rIns="0">
            <a:spAutoFit/>
          </a:bodyPr>
          <a:lstStyle/>
          <a:p>
            <a:pPr algn="r">
              <a:lnSpc>
                <a:spcPts val="9040"/>
              </a:lnSpc>
            </a:pPr>
            <a:r>
              <a:rPr lang="en-US" sz="8000">
                <a:solidFill>
                  <a:srgbClr val="2B739A"/>
                </a:solidFill>
                <a:latin typeface="Scripter"/>
                <a:ea typeface="Scripter"/>
                <a:cs typeface="Scripter"/>
                <a:sym typeface="Scripter"/>
              </a:rPr>
              <a:t>WHAT CAN MARKETING DO?</a:t>
            </a:r>
          </a:p>
        </p:txBody>
      </p:sp>
      <p:sp>
        <p:nvSpPr>
          <p:cNvPr name="TextBox 10" id="10"/>
          <p:cNvSpPr txBox="true"/>
          <p:nvPr/>
        </p:nvSpPr>
        <p:spPr>
          <a:xfrm rot="0">
            <a:off x="4600847" y="4706073"/>
            <a:ext cx="7446983" cy="1253490"/>
          </a:xfrm>
          <a:prstGeom prst="rect">
            <a:avLst/>
          </a:prstGeom>
        </p:spPr>
        <p:txBody>
          <a:bodyPr anchor="t" rtlCol="false" tIns="0" lIns="0" bIns="0" rIns="0">
            <a:spAutoFit/>
          </a:bodyPr>
          <a:lstStyle/>
          <a:p>
            <a:pPr algn="l">
              <a:lnSpc>
                <a:spcPts val="3359"/>
              </a:lnSpc>
            </a:pPr>
            <a:r>
              <a:rPr lang="en-US" sz="2400" b="true">
                <a:solidFill>
                  <a:srgbClr val="2B739A"/>
                </a:solidFill>
                <a:latin typeface="Cloud Bold"/>
                <a:ea typeface="Cloud Bold"/>
                <a:cs typeface="Cloud Bold"/>
                <a:sym typeface="Cloud Bold"/>
              </a:rPr>
              <a:t>Loyalty Program Enhancements:  </a:t>
            </a:r>
          </a:p>
          <a:p>
            <a:pPr algn="l" marL="518160" indent="-259080" lvl="1">
              <a:lnSpc>
                <a:spcPts val="3359"/>
              </a:lnSpc>
              <a:buFont typeface="Arial"/>
              <a:buChar char="•"/>
            </a:pPr>
            <a:r>
              <a:rPr lang="en-US" sz="2400">
                <a:solidFill>
                  <a:srgbClr val="2B739A"/>
                </a:solidFill>
                <a:latin typeface="Cloud"/>
                <a:ea typeface="Cloud"/>
                <a:cs typeface="Cloud"/>
                <a:sym typeface="Cloud"/>
              </a:rPr>
              <a:t>Upgrade incentives for Silver members</a:t>
            </a:r>
          </a:p>
          <a:p>
            <a:pPr algn="l" marL="518160" indent="-259080" lvl="1">
              <a:lnSpc>
                <a:spcPts val="3359"/>
              </a:lnSpc>
              <a:buFont typeface="Arial"/>
              <a:buChar char="•"/>
            </a:pPr>
            <a:r>
              <a:rPr lang="en-US" sz="2400">
                <a:solidFill>
                  <a:srgbClr val="2B739A"/>
                </a:solidFill>
                <a:latin typeface="Cloud"/>
                <a:ea typeface="Cloud"/>
                <a:cs typeface="Cloud"/>
                <a:sym typeface="Cloud"/>
              </a:rPr>
              <a:t>Outreach to non-members highlighting benefits</a:t>
            </a:r>
          </a:p>
        </p:txBody>
      </p:sp>
      <p:sp>
        <p:nvSpPr>
          <p:cNvPr name="TextBox 11" id="11"/>
          <p:cNvSpPr txBox="true"/>
          <p:nvPr/>
        </p:nvSpPr>
        <p:spPr>
          <a:xfrm rot="0">
            <a:off x="7290775" y="7606913"/>
            <a:ext cx="9917388" cy="1253490"/>
          </a:xfrm>
          <a:prstGeom prst="rect">
            <a:avLst/>
          </a:prstGeom>
        </p:spPr>
        <p:txBody>
          <a:bodyPr anchor="t" rtlCol="false" tIns="0" lIns="0" bIns="0" rIns="0">
            <a:spAutoFit/>
          </a:bodyPr>
          <a:lstStyle/>
          <a:p>
            <a:pPr algn="just">
              <a:lnSpc>
                <a:spcPts val="3359"/>
              </a:lnSpc>
            </a:pPr>
            <a:r>
              <a:rPr lang="en-US" b="true" sz="2400" strike="noStrike" u="none">
                <a:solidFill>
                  <a:srgbClr val="2B739A"/>
                </a:solidFill>
                <a:latin typeface="Cloud Bold"/>
                <a:ea typeface="Cloud Bold"/>
                <a:cs typeface="Cloud Bold"/>
                <a:sym typeface="Cloud Bold"/>
              </a:rPr>
              <a:t>Segmented Messaging by Income:</a:t>
            </a:r>
          </a:p>
          <a:p>
            <a:pPr algn="just" marL="518160" indent="-259080" lvl="1">
              <a:lnSpc>
                <a:spcPts val="3359"/>
              </a:lnSpc>
              <a:buFont typeface="Arial"/>
              <a:buChar char="•"/>
            </a:pPr>
            <a:r>
              <a:rPr lang="en-US" sz="2400" strike="noStrike" u="none">
                <a:solidFill>
                  <a:srgbClr val="2B739A"/>
                </a:solidFill>
                <a:latin typeface="Cloud"/>
                <a:ea typeface="Cloud"/>
                <a:cs typeface="Cloud"/>
                <a:sym typeface="Cloud"/>
              </a:rPr>
              <a:t>Flexible payment plans for price-sensitive groups</a:t>
            </a:r>
          </a:p>
          <a:p>
            <a:pPr algn="just" marL="518160" indent="-259080" lvl="1">
              <a:lnSpc>
                <a:spcPts val="3359"/>
              </a:lnSpc>
              <a:buFont typeface="Arial"/>
              <a:buChar char="•"/>
            </a:pPr>
            <a:r>
              <a:rPr lang="en-US" sz="2400" strike="noStrike" u="none">
                <a:solidFill>
                  <a:srgbClr val="2B739A"/>
                </a:solidFill>
                <a:latin typeface="Cloud"/>
                <a:ea typeface="Cloud"/>
                <a:cs typeface="Cloud"/>
                <a:sym typeface="Cloud"/>
              </a:rPr>
              <a:t>Premium packages for higher-income customers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1993635" y="-2797101"/>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16291054" y="95214"/>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65671" y="6401413"/>
            <a:ext cx="3104099" cy="3127555"/>
          </a:xfrm>
          <a:custGeom>
            <a:avLst/>
            <a:gdLst/>
            <a:ahLst/>
            <a:cxnLst/>
            <a:rect r="r" b="b" t="t" l="l"/>
            <a:pathLst>
              <a:path h="3127555" w="3104099">
                <a:moveTo>
                  <a:pt x="0" y="0"/>
                </a:moveTo>
                <a:lnTo>
                  <a:pt x="3104099" y="0"/>
                </a:lnTo>
                <a:lnTo>
                  <a:pt x="3104099" y="3127556"/>
                </a:lnTo>
                <a:lnTo>
                  <a:pt x="0" y="3127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484713" y="6343048"/>
            <a:ext cx="3540961" cy="3244286"/>
          </a:xfrm>
          <a:custGeom>
            <a:avLst/>
            <a:gdLst/>
            <a:ahLst/>
            <a:cxnLst/>
            <a:rect r="r" b="b" t="t" l="l"/>
            <a:pathLst>
              <a:path h="3244286" w="3540961">
                <a:moveTo>
                  <a:pt x="0" y="0"/>
                </a:moveTo>
                <a:lnTo>
                  <a:pt x="3540962" y="0"/>
                </a:lnTo>
                <a:lnTo>
                  <a:pt x="3540962" y="3244286"/>
                </a:lnTo>
                <a:lnTo>
                  <a:pt x="0" y="3244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440886" y="6578541"/>
            <a:ext cx="3176927" cy="3053821"/>
          </a:xfrm>
          <a:custGeom>
            <a:avLst/>
            <a:gdLst/>
            <a:ahLst/>
            <a:cxnLst/>
            <a:rect r="r" b="b" t="t" l="l"/>
            <a:pathLst>
              <a:path h="3053821" w="3176927">
                <a:moveTo>
                  <a:pt x="0" y="0"/>
                </a:moveTo>
                <a:lnTo>
                  <a:pt x="3176927" y="0"/>
                </a:lnTo>
                <a:lnTo>
                  <a:pt x="3176927" y="3053821"/>
                </a:lnTo>
                <a:lnTo>
                  <a:pt x="0" y="30538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017720" y="1790504"/>
            <a:ext cx="10904860" cy="4938212"/>
          </a:xfrm>
          <a:prstGeom prst="rect">
            <a:avLst/>
          </a:prstGeom>
        </p:spPr>
        <p:txBody>
          <a:bodyPr anchor="t" rtlCol="false" tIns="0" lIns="0" bIns="0" rIns="0">
            <a:spAutoFit/>
          </a:bodyPr>
          <a:lstStyle/>
          <a:p>
            <a:pPr algn="ctr">
              <a:lnSpc>
                <a:spcPts val="12648"/>
              </a:lnSpc>
            </a:pPr>
            <a:r>
              <a:rPr lang="en-US" sz="11193">
                <a:solidFill>
                  <a:srgbClr val="2B739A"/>
                </a:solidFill>
                <a:latin typeface="Scripter"/>
                <a:ea typeface="Scripter"/>
                <a:cs typeface="Scripter"/>
                <a:sym typeface="Scripter"/>
              </a:rPr>
              <a:t>LOBSTER LAND CRUISE CAMPAIGN A/B TEST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1993635" y="-2797101"/>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13673943" y="4727419"/>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25412" y="1907942"/>
            <a:ext cx="4300500" cy="2634371"/>
          </a:xfrm>
          <a:custGeom>
            <a:avLst/>
            <a:gdLst/>
            <a:ahLst/>
            <a:cxnLst/>
            <a:rect r="r" b="b" t="t" l="l"/>
            <a:pathLst>
              <a:path h="2634371" w="4300500">
                <a:moveTo>
                  <a:pt x="0" y="0"/>
                </a:moveTo>
                <a:lnTo>
                  <a:pt x="4300500" y="0"/>
                </a:lnTo>
                <a:lnTo>
                  <a:pt x="4300500" y="2634371"/>
                </a:lnTo>
                <a:lnTo>
                  <a:pt x="0" y="2634371"/>
                </a:lnTo>
                <a:lnTo>
                  <a:pt x="0" y="0"/>
                </a:lnTo>
                <a:close/>
              </a:path>
            </a:pathLst>
          </a:custGeom>
          <a:blipFill>
            <a:blip r:embed="rId5"/>
            <a:stretch>
              <a:fillRect l="0" t="0" r="0" b="0"/>
            </a:stretch>
          </a:blipFill>
        </p:spPr>
      </p:sp>
      <p:sp>
        <p:nvSpPr>
          <p:cNvPr name="Freeform 6" id="6"/>
          <p:cNvSpPr/>
          <p:nvPr/>
        </p:nvSpPr>
        <p:spPr>
          <a:xfrm flipH="false" flipV="false" rot="0">
            <a:off x="12834139" y="2326775"/>
            <a:ext cx="5144284" cy="2937602"/>
          </a:xfrm>
          <a:custGeom>
            <a:avLst/>
            <a:gdLst/>
            <a:ahLst/>
            <a:cxnLst/>
            <a:rect r="r" b="b" t="t" l="l"/>
            <a:pathLst>
              <a:path h="2937602" w="5144284">
                <a:moveTo>
                  <a:pt x="0" y="0"/>
                </a:moveTo>
                <a:lnTo>
                  <a:pt x="5144283" y="0"/>
                </a:lnTo>
                <a:lnTo>
                  <a:pt x="5144283" y="2937602"/>
                </a:lnTo>
                <a:lnTo>
                  <a:pt x="0" y="2937602"/>
                </a:lnTo>
                <a:lnTo>
                  <a:pt x="0" y="0"/>
                </a:lnTo>
                <a:close/>
              </a:path>
            </a:pathLst>
          </a:custGeom>
          <a:blipFill>
            <a:blip r:embed="rId6"/>
            <a:stretch>
              <a:fillRect l="0" t="0" r="0" b="0"/>
            </a:stretch>
          </a:blipFill>
        </p:spPr>
      </p:sp>
      <p:sp>
        <p:nvSpPr>
          <p:cNvPr name="Freeform 7" id="7"/>
          <p:cNvSpPr/>
          <p:nvPr/>
        </p:nvSpPr>
        <p:spPr>
          <a:xfrm flipH="false" flipV="false" rot="0">
            <a:off x="725412" y="5143500"/>
            <a:ext cx="4163193" cy="2805467"/>
          </a:xfrm>
          <a:custGeom>
            <a:avLst/>
            <a:gdLst/>
            <a:ahLst/>
            <a:cxnLst/>
            <a:rect r="r" b="b" t="t" l="l"/>
            <a:pathLst>
              <a:path h="2805467" w="4163193">
                <a:moveTo>
                  <a:pt x="0" y="0"/>
                </a:moveTo>
                <a:lnTo>
                  <a:pt x="4163193" y="0"/>
                </a:lnTo>
                <a:lnTo>
                  <a:pt x="4163193" y="2805467"/>
                </a:lnTo>
                <a:lnTo>
                  <a:pt x="0" y="2805467"/>
                </a:lnTo>
                <a:lnTo>
                  <a:pt x="0" y="0"/>
                </a:lnTo>
                <a:close/>
              </a:path>
            </a:pathLst>
          </a:custGeom>
          <a:blipFill>
            <a:blip r:embed="rId7"/>
            <a:stretch>
              <a:fillRect l="0" t="0" r="0" b="0"/>
            </a:stretch>
          </a:blipFill>
        </p:spPr>
      </p:sp>
      <p:sp>
        <p:nvSpPr>
          <p:cNvPr name="Freeform 8" id="8"/>
          <p:cNvSpPr/>
          <p:nvPr/>
        </p:nvSpPr>
        <p:spPr>
          <a:xfrm flipH="false" flipV="false" rot="0">
            <a:off x="11823270" y="6821780"/>
            <a:ext cx="6155153" cy="2692879"/>
          </a:xfrm>
          <a:custGeom>
            <a:avLst/>
            <a:gdLst/>
            <a:ahLst/>
            <a:cxnLst/>
            <a:rect r="r" b="b" t="t" l="l"/>
            <a:pathLst>
              <a:path h="2692879" w="6155153">
                <a:moveTo>
                  <a:pt x="0" y="0"/>
                </a:moveTo>
                <a:lnTo>
                  <a:pt x="6155152" y="0"/>
                </a:lnTo>
                <a:lnTo>
                  <a:pt x="6155152" y="2692879"/>
                </a:lnTo>
                <a:lnTo>
                  <a:pt x="0" y="2692879"/>
                </a:lnTo>
                <a:lnTo>
                  <a:pt x="0" y="0"/>
                </a:lnTo>
                <a:close/>
              </a:path>
            </a:pathLst>
          </a:custGeom>
          <a:blipFill>
            <a:blip r:embed="rId8"/>
            <a:stretch>
              <a:fillRect l="0" t="0" r="0" b="0"/>
            </a:stretch>
          </a:blipFill>
        </p:spPr>
      </p:sp>
      <p:sp>
        <p:nvSpPr>
          <p:cNvPr name="TextBox 9" id="9"/>
          <p:cNvSpPr txBox="true"/>
          <p:nvPr/>
        </p:nvSpPr>
        <p:spPr>
          <a:xfrm rot="0">
            <a:off x="4758361" y="7374471"/>
            <a:ext cx="6921708" cy="1198880"/>
          </a:xfrm>
          <a:prstGeom prst="rect">
            <a:avLst/>
          </a:prstGeom>
        </p:spPr>
        <p:txBody>
          <a:bodyPr anchor="t" rtlCol="false" tIns="0" lIns="0" bIns="0" rIns="0">
            <a:spAutoFit/>
          </a:bodyPr>
          <a:lstStyle/>
          <a:p>
            <a:pPr algn="r">
              <a:lnSpc>
                <a:spcPts val="3220"/>
              </a:lnSpc>
            </a:pPr>
            <a:r>
              <a:rPr lang="en-US" sz="2300">
                <a:solidFill>
                  <a:srgbClr val="2B739A"/>
                </a:solidFill>
                <a:latin typeface="Cloud"/>
                <a:ea typeface="Cloud"/>
                <a:cs typeface="Cloud"/>
                <a:sym typeface="Cloud"/>
              </a:rPr>
              <a:t>Tropical Beach: 16.5% CTR, the highest rating (8.1/10), and strong conversion rates (9.7% info session bookings)</a:t>
            </a:r>
          </a:p>
        </p:txBody>
      </p:sp>
      <p:sp>
        <p:nvSpPr>
          <p:cNvPr name="TextBox 10" id="10"/>
          <p:cNvSpPr txBox="true"/>
          <p:nvPr/>
        </p:nvSpPr>
        <p:spPr>
          <a:xfrm rot="0">
            <a:off x="6750881" y="3612545"/>
            <a:ext cx="5983493" cy="798830"/>
          </a:xfrm>
          <a:prstGeom prst="rect">
            <a:avLst/>
          </a:prstGeom>
        </p:spPr>
        <p:txBody>
          <a:bodyPr anchor="t" rtlCol="false" tIns="0" lIns="0" bIns="0" rIns="0">
            <a:spAutoFit/>
          </a:bodyPr>
          <a:lstStyle/>
          <a:p>
            <a:pPr algn="r">
              <a:lnSpc>
                <a:spcPts val="3220"/>
              </a:lnSpc>
            </a:pPr>
            <a:r>
              <a:rPr lang="en-US" sz="2300">
                <a:solidFill>
                  <a:srgbClr val="2B739A"/>
                </a:solidFill>
                <a:latin typeface="Cloud"/>
                <a:ea typeface="Cloud"/>
                <a:cs typeface="Cloud"/>
                <a:sym typeface="Cloud"/>
              </a:rPr>
              <a:t>Caribbean Port: Highest CTR (26.7%) but low engagement beyond the click</a:t>
            </a:r>
          </a:p>
        </p:txBody>
      </p:sp>
      <p:sp>
        <p:nvSpPr>
          <p:cNvPr name="TextBox 11" id="11"/>
          <p:cNvSpPr txBox="true"/>
          <p:nvPr/>
        </p:nvSpPr>
        <p:spPr>
          <a:xfrm rot="0">
            <a:off x="5235228" y="2273756"/>
            <a:ext cx="6289863" cy="798830"/>
          </a:xfrm>
          <a:prstGeom prst="rect">
            <a:avLst/>
          </a:prstGeom>
        </p:spPr>
        <p:txBody>
          <a:bodyPr anchor="t" rtlCol="false" tIns="0" lIns="0" bIns="0" rIns="0">
            <a:spAutoFit/>
          </a:bodyPr>
          <a:lstStyle/>
          <a:p>
            <a:pPr algn="l">
              <a:lnSpc>
                <a:spcPts val="3220"/>
              </a:lnSpc>
            </a:pPr>
            <a:r>
              <a:rPr lang="en-US" sz="2300">
                <a:solidFill>
                  <a:srgbClr val="2B739A"/>
                </a:solidFill>
                <a:latin typeface="Cloud"/>
                <a:ea typeface="Cloud"/>
                <a:cs typeface="Cloud"/>
                <a:sym typeface="Cloud"/>
              </a:rPr>
              <a:t>Night Glow: Excellent at converting clicks into info session bookings (12.7%)</a:t>
            </a:r>
          </a:p>
        </p:txBody>
      </p:sp>
      <p:sp>
        <p:nvSpPr>
          <p:cNvPr name="TextBox 12" id="12"/>
          <p:cNvSpPr txBox="true"/>
          <p:nvPr/>
        </p:nvSpPr>
        <p:spPr>
          <a:xfrm rot="0">
            <a:off x="2495948" y="376299"/>
            <a:ext cx="13296103" cy="1418776"/>
          </a:xfrm>
          <a:prstGeom prst="rect">
            <a:avLst/>
          </a:prstGeom>
        </p:spPr>
        <p:txBody>
          <a:bodyPr anchor="t" rtlCol="false" tIns="0" lIns="0" bIns="0" rIns="0">
            <a:spAutoFit/>
          </a:bodyPr>
          <a:lstStyle/>
          <a:p>
            <a:pPr algn="r">
              <a:lnSpc>
                <a:spcPts val="10332"/>
              </a:lnSpc>
            </a:pPr>
            <a:r>
              <a:rPr lang="en-US" sz="9143">
                <a:solidFill>
                  <a:srgbClr val="2B739A"/>
                </a:solidFill>
                <a:latin typeface="Scripter"/>
                <a:ea typeface="Scripter"/>
                <a:cs typeface="Scripter"/>
                <a:sym typeface="Scripter"/>
              </a:rPr>
              <a:t>A/B TEST &amp; KEY INSIGHTS</a:t>
            </a:r>
          </a:p>
        </p:txBody>
      </p:sp>
      <p:sp>
        <p:nvSpPr>
          <p:cNvPr name="TextBox 13" id="13"/>
          <p:cNvSpPr txBox="true"/>
          <p:nvPr/>
        </p:nvSpPr>
        <p:spPr>
          <a:xfrm rot="0">
            <a:off x="5122655" y="5581429"/>
            <a:ext cx="6289863" cy="798830"/>
          </a:xfrm>
          <a:prstGeom prst="rect">
            <a:avLst/>
          </a:prstGeom>
        </p:spPr>
        <p:txBody>
          <a:bodyPr anchor="t" rtlCol="false" tIns="0" lIns="0" bIns="0" rIns="0">
            <a:spAutoFit/>
          </a:bodyPr>
          <a:lstStyle/>
          <a:p>
            <a:pPr algn="l">
              <a:lnSpc>
                <a:spcPts val="3220"/>
              </a:lnSpc>
            </a:pPr>
            <a:r>
              <a:rPr lang="en-US" sz="2300">
                <a:solidFill>
                  <a:srgbClr val="2B739A"/>
                </a:solidFill>
                <a:latin typeface="Cloud"/>
                <a:ea typeface="Cloud"/>
                <a:cs typeface="Cloud"/>
                <a:sym typeface="Cloud"/>
              </a:rPr>
              <a:t>City Visit: Struggled across all metrics, with the lowest CTR (8.6%) and ratings (6.2/10)</a:t>
            </a:r>
          </a:p>
        </p:txBody>
      </p:sp>
      <p:sp>
        <p:nvSpPr>
          <p:cNvPr name="TextBox 14" id="14"/>
          <p:cNvSpPr txBox="true"/>
          <p:nvPr/>
        </p:nvSpPr>
        <p:spPr>
          <a:xfrm rot="0">
            <a:off x="297772" y="9699386"/>
            <a:ext cx="16961528" cy="398780"/>
          </a:xfrm>
          <a:prstGeom prst="rect">
            <a:avLst/>
          </a:prstGeom>
        </p:spPr>
        <p:txBody>
          <a:bodyPr anchor="t" rtlCol="false" tIns="0" lIns="0" bIns="0" rIns="0">
            <a:spAutoFit/>
          </a:bodyPr>
          <a:lstStyle/>
          <a:p>
            <a:pPr algn="l">
              <a:lnSpc>
                <a:spcPts val="3220"/>
              </a:lnSpc>
            </a:pPr>
            <a:r>
              <a:rPr lang="en-US" sz="2300" i="true">
                <a:solidFill>
                  <a:srgbClr val="2B739A"/>
                </a:solidFill>
                <a:latin typeface="Cloud Italics"/>
                <a:ea typeface="Cloud Italics"/>
                <a:cs typeface="Cloud Italics"/>
                <a:sym typeface="Cloud Italics"/>
              </a:rPr>
              <a:t>Key Metrics: CTR, info session bookings, email share rates, photo save rates, time-on-page, follow-up clicks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31460" y="8082110"/>
            <a:ext cx="2462493" cy="2000776"/>
          </a:xfrm>
          <a:custGeom>
            <a:avLst/>
            <a:gdLst/>
            <a:ahLst/>
            <a:cxnLst/>
            <a:rect r="r" b="b" t="t" l="l"/>
            <a:pathLst>
              <a:path h="2000776" w="2462493">
                <a:moveTo>
                  <a:pt x="0" y="0"/>
                </a:moveTo>
                <a:lnTo>
                  <a:pt x="2462493" y="0"/>
                </a:lnTo>
                <a:lnTo>
                  <a:pt x="2462493" y="2000776"/>
                </a:lnTo>
                <a:lnTo>
                  <a:pt x="0" y="2000776"/>
                </a:lnTo>
                <a:lnTo>
                  <a:pt x="0" y="0"/>
                </a:lnTo>
                <a:close/>
              </a:path>
            </a:pathLst>
          </a:custGeom>
          <a:blipFill>
            <a:blip r:embed="rId3"/>
            <a:stretch>
              <a:fillRect l="0" t="0" r="0" b="0"/>
            </a:stretch>
          </a:blipFill>
        </p:spPr>
      </p:sp>
      <p:sp>
        <p:nvSpPr>
          <p:cNvPr name="Freeform 4" id="4"/>
          <p:cNvSpPr/>
          <p:nvPr/>
        </p:nvSpPr>
        <p:spPr>
          <a:xfrm flipH="false" flipV="false" rot="-2148283">
            <a:off x="-10610917" y="-4579449"/>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462127">
            <a:off x="16172626" y="-3507633"/>
            <a:ext cx="12887025" cy="12806481"/>
          </a:xfrm>
          <a:custGeom>
            <a:avLst/>
            <a:gdLst/>
            <a:ahLst/>
            <a:cxnLst/>
            <a:rect r="r" b="b" t="t" l="l"/>
            <a:pathLst>
              <a:path h="12806481" w="12887025">
                <a:moveTo>
                  <a:pt x="0" y="0"/>
                </a:moveTo>
                <a:lnTo>
                  <a:pt x="12887025" y="0"/>
                </a:lnTo>
                <a:lnTo>
                  <a:pt x="12887025" y="12806482"/>
                </a:lnTo>
                <a:lnTo>
                  <a:pt x="0" y="1280648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964552" y="3584626"/>
            <a:ext cx="12358897" cy="915035"/>
          </a:xfrm>
          <a:prstGeom prst="rect">
            <a:avLst/>
          </a:prstGeom>
        </p:spPr>
        <p:txBody>
          <a:bodyPr anchor="t" rtlCol="false" tIns="0" lIns="0" bIns="0" rIns="0">
            <a:spAutoFit/>
          </a:bodyPr>
          <a:lstStyle/>
          <a:p>
            <a:pPr algn="ctr" marL="561339" indent="-280669" lvl="1">
              <a:lnSpc>
                <a:spcPts val="3639"/>
              </a:lnSpc>
              <a:buFont typeface="Arial"/>
              <a:buChar char="•"/>
            </a:pPr>
            <a:r>
              <a:rPr lang="en-US" sz="2599">
                <a:solidFill>
                  <a:srgbClr val="2B739A"/>
                </a:solidFill>
                <a:latin typeface="Cloud"/>
                <a:ea typeface="Cloud"/>
                <a:cs typeface="Cloud"/>
                <a:sym typeface="Cloud"/>
              </a:rPr>
              <a:t>Identify how Lobster Land Voyage can enter into Luxury cruise market</a:t>
            </a:r>
          </a:p>
          <a:p>
            <a:pPr algn="ctr">
              <a:lnSpc>
                <a:spcPts val="3639"/>
              </a:lnSpc>
            </a:pPr>
          </a:p>
        </p:txBody>
      </p:sp>
      <p:sp>
        <p:nvSpPr>
          <p:cNvPr name="TextBox 7" id="7"/>
          <p:cNvSpPr txBox="true"/>
          <p:nvPr/>
        </p:nvSpPr>
        <p:spPr>
          <a:xfrm rot="0">
            <a:off x="2061236" y="6083130"/>
            <a:ext cx="15999181" cy="19989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B739A"/>
                </a:solidFill>
                <a:latin typeface="Cloud"/>
                <a:ea typeface="Cloud"/>
                <a:cs typeface="Cloud"/>
                <a:sym typeface="Cloud"/>
              </a:rPr>
              <a:t>Analyze industry leaders to assess performance standards and gaps</a:t>
            </a:r>
          </a:p>
          <a:p>
            <a:pPr algn="l" marL="496571" indent="-248285" lvl="1">
              <a:lnSpc>
                <a:spcPts val="3220"/>
              </a:lnSpc>
              <a:buFont typeface="Arial"/>
              <a:buChar char="•"/>
            </a:pPr>
            <a:r>
              <a:rPr lang="en-US" sz="2300">
                <a:solidFill>
                  <a:srgbClr val="2B739A"/>
                </a:solidFill>
                <a:latin typeface="Cloud"/>
                <a:ea typeface="Cloud"/>
                <a:cs typeface="Cloud"/>
                <a:sym typeface="Cloud"/>
              </a:rPr>
              <a:t>Segment Ports: Cluster ports based on traffic, amenities, and strategic value</a:t>
            </a:r>
          </a:p>
          <a:p>
            <a:pPr algn="l" marL="496571" indent="-248285" lvl="1">
              <a:lnSpc>
                <a:spcPts val="3220"/>
              </a:lnSpc>
              <a:buFont typeface="Arial"/>
              <a:buChar char="•"/>
            </a:pPr>
            <a:r>
              <a:rPr lang="en-US" sz="2300">
                <a:solidFill>
                  <a:srgbClr val="2B739A"/>
                </a:solidFill>
                <a:latin typeface="Cloud"/>
                <a:ea typeface="Cloud"/>
                <a:cs typeface="Cloud"/>
                <a:sym typeface="Cloud"/>
              </a:rPr>
              <a:t>Optimize Offerings: Tailor cruise experiences to match market demand and customer preferences</a:t>
            </a:r>
          </a:p>
          <a:p>
            <a:pPr algn="l" marL="496571" indent="-248285" lvl="1">
              <a:lnSpc>
                <a:spcPts val="3220"/>
              </a:lnSpc>
              <a:buFont typeface="Arial"/>
              <a:buChar char="•"/>
            </a:pPr>
            <a:r>
              <a:rPr lang="en-US" sz="2300">
                <a:solidFill>
                  <a:srgbClr val="2B739A"/>
                </a:solidFill>
                <a:latin typeface="Cloud"/>
                <a:ea typeface="Cloud"/>
                <a:cs typeface="Cloud"/>
                <a:sym typeface="Cloud"/>
              </a:rPr>
              <a:t>Model Risks: Identify and simulate financial, operational, and geopolitical risks</a:t>
            </a:r>
          </a:p>
          <a:p>
            <a:pPr algn="l">
              <a:lnSpc>
                <a:spcPts val="3220"/>
              </a:lnSpc>
            </a:pPr>
          </a:p>
        </p:txBody>
      </p:sp>
      <p:sp>
        <p:nvSpPr>
          <p:cNvPr name="TextBox 8" id="8"/>
          <p:cNvSpPr txBox="true"/>
          <p:nvPr/>
        </p:nvSpPr>
        <p:spPr>
          <a:xfrm rot="0">
            <a:off x="4594707" y="1415554"/>
            <a:ext cx="9098586" cy="1464532"/>
          </a:xfrm>
          <a:prstGeom prst="rect">
            <a:avLst/>
          </a:prstGeom>
        </p:spPr>
        <p:txBody>
          <a:bodyPr anchor="t" rtlCol="false" tIns="0" lIns="0" bIns="0" rIns="0">
            <a:spAutoFit/>
          </a:bodyPr>
          <a:lstStyle/>
          <a:p>
            <a:pPr algn="ctr">
              <a:lnSpc>
                <a:spcPts val="10601"/>
              </a:lnSpc>
            </a:pPr>
            <a:r>
              <a:rPr lang="en-US" sz="9382">
                <a:solidFill>
                  <a:srgbClr val="2B739A"/>
                </a:solidFill>
                <a:latin typeface="Scripter"/>
                <a:ea typeface="Scripter"/>
                <a:cs typeface="Scripter"/>
                <a:sym typeface="Scripter"/>
              </a:rPr>
              <a:t>WHY WE’RE HERE?</a:t>
            </a:r>
          </a:p>
        </p:txBody>
      </p:sp>
      <p:sp>
        <p:nvSpPr>
          <p:cNvPr name="TextBox 9" id="9"/>
          <p:cNvSpPr txBox="true"/>
          <p:nvPr/>
        </p:nvSpPr>
        <p:spPr>
          <a:xfrm rot="0">
            <a:off x="4413413" y="4659630"/>
            <a:ext cx="9098586" cy="939165"/>
          </a:xfrm>
          <a:prstGeom prst="rect">
            <a:avLst/>
          </a:prstGeom>
        </p:spPr>
        <p:txBody>
          <a:bodyPr anchor="t" rtlCol="false" tIns="0" lIns="0" bIns="0" rIns="0">
            <a:spAutoFit/>
          </a:bodyPr>
          <a:lstStyle/>
          <a:p>
            <a:pPr algn="ctr">
              <a:lnSpc>
                <a:spcPts val="6780"/>
              </a:lnSpc>
            </a:pPr>
            <a:r>
              <a:rPr lang="en-US" sz="6000">
                <a:solidFill>
                  <a:srgbClr val="2B739A"/>
                </a:solidFill>
                <a:latin typeface="Scripter"/>
                <a:ea typeface="Scripter"/>
                <a:cs typeface="Scripter"/>
                <a:sym typeface="Scripter"/>
              </a:rPr>
              <a:t>OUR APPROACH: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8542679" y="-3336"/>
            <a:ext cx="8980788" cy="10287543"/>
            <a:chOff x="0" y="0"/>
            <a:chExt cx="2365310" cy="2709476"/>
          </a:xfrm>
        </p:grpSpPr>
        <p:sp>
          <p:nvSpPr>
            <p:cNvPr name="Freeform 4" id="4"/>
            <p:cNvSpPr/>
            <p:nvPr/>
          </p:nvSpPr>
          <p:spPr>
            <a:xfrm flipH="false" flipV="false" rot="0">
              <a:off x="0" y="0"/>
              <a:ext cx="2365310" cy="2709476"/>
            </a:xfrm>
            <a:custGeom>
              <a:avLst/>
              <a:gdLst/>
              <a:ahLst/>
              <a:cxnLst/>
              <a:rect r="r" b="b" t="t" l="l"/>
              <a:pathLst>
                <a:path h="2709476" w="2365310">
                  <a:moveTo>
                    <a:pt x="86205" y="0"/>
                  </a:moveTo>
                  <a:lnTo>
                    <a:pt x="2279105" y="0"/>
                  </a:lnTo>
                  <a:cubicBezTo>
                    <a:pt x="2326715" y="0"/>
                    <a:pt x="2365310" y="38595"/>
                    <a:pt x="2365310" y="86205"/>
                  </a:cubicBezTo>
                  <a:lnTo>
                    <a:pt x="2365310" y="2623271"/>
                  </a:lnTo>
                  <a:cubicBezTo>
                    <a:pt x="2365310" y="2646134"/>
                    <a:pt x="2356228" y="2668061"/>
                    <a:pt x="2340061" y="2684227"/>
                  </a:cubicBezTo>
                  <a:cubicBezTo>
                    <a:pt x="2323895" y="2700394"/>
                    <a:pt x="2301968" y="2709476"/>
                    <a:pt x="2279105" y="2709476"/>
                  </a:cubicBezTo>
                  <a:lnTo>
                    <a:pt x="86205" y="2709476"/>
                  </a:lnTo>
                  <a:cubicBezTo>
                    <a:pt x="63342" y="2709476"/>
                    <a:pt x="41416" y="2700394"/>
                    <a:pt x="25249" y="2684227"/>
                  </a:cubicBezTo>
                  <a:cubicBezTo>
                    <a:pt x="9082" y="2668061"/>
                    <a:pt x="0" y="2646134"/>
                    <a:pt x="0" y="2623271"/>
                  </a:cubicBezTo>
                  <a:lnTo>
                    <a:pt x="0" y="86205"/>
                  </a:lnTo>
                  <a:cubicBezTo>
                    <a:pt x="0" y="63342"/>
                    <a:pt x="9082" y="41416"/>
                    <a:pt x="25249" y="25249"/>
                  </a:cubicBezTo>
                  <a:cubicBezTo>
                    <a:pt x="41416" y="9082"/>
                    <a:pt x="63342" y="0"/>
                    <a:pt x="86205" y="0"/>
                  </a:cubicBezTo>
                  <a:close/>
                </a:path>
              </a:pathLst>
            </a:custGeom>
            <a:solidFill>
              <a:srgbClr val="FFFFFF">
                <a:alpha val="60000"/>
              </a:srgbClr>
            </a:solidFill>
          </p:spPr>
        </p:sp>
        <p:sp>
          <p:nvSpPr>
            <p:cNvPr name="TextBox 5" id="5"/>
            <p:cNvSpPr txBox="true"/>
            <p:nvPr/>
          </p:nvSpPr>
          <p:spPr>
            <a:xfrm>
              <a:off x="0" y="-38100"/>
              <a:ext cx="2365310" cy="27475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057757">
            <a:off x="16604214" y="7754484"/>
            <a:ext cx="1310172" cy="2104695"/>
          </a:xfrm>
          <a:custGeom>
            <a:avLst/>
            <a:gdLst/>
            <a:ahLst/>
            <a:cxnLst/>
            <a:rect r="r" b="b" t="t" l="l"/>
            <a:pathLst>
              <a:path h="2104695" w="1310172">
                <a:moveTo>
                  <a:pt x="0" y="0"/>
                </a:moveTo>
                <a:lnTo>
                  <a:pt x="1310172" y="0"/>
                </a:lnTo>
                <a:lnTo>
                  <a:pt x="1310172" y="2104695"/>
                </a:lnTo>
                <a:lnTo>
                  <a:pt x="0" y="2104695"/>
                </a:lnTo>
                <a:lnTo>
                  <a:pt x="0" y="0"/>
                </a:lnTo>
                <a:close/>
              </a:path>
            </a:pathLst>
          </a:custGeom>
          <a:blipFill>
            <a:blip r:embed="rId3"/>
            <a:stretch>
              <a:fillRect l="0" t="0" r="0" b="0"/>
            </a:stretch>
          </a:blipFill>
        </p:spPr>
      </p:sp>
      <p:sp>
        <p:nvSpPr>
          <p:cNvPr name="Freeform 7" id="7"/>
          <p:cNvSpPr/>
          <p:nvPr/>
        </p:nvSpPr>
        <p:spPr>
          <a:xfrm flipH="false" flipV="false" rot="-1230970">
            <a:off x="16110979" y="198556"/>
            <a:ext cx="1738522" cy="1660289"/>
          </a:xfrm>
          <a:custGeom>
            <a:avLst/>
            <a:gdLst/>
            <a:ahLst/>
            <a:cxnLst/>
            <a:rect r="r" b="b" t="t" l="l"/>
            <a:pathLst>
              <a:path h="1660289" w="1738522">
                <a:moveTo>
                  <a:pt x="0" y="0"/>
                </a:moveTo>
                <a:lnTo>
                  <a:pt x="1738522" y="0"/>
                </a:lnTo>
                <a:lnTo>
                  <a:pt x="1738522" y="1660288"/>
                </a:lnTo>
                <a:lnTo>
                  <a:pt x="0" y="1660288"/>
                </a:lnTo>
                <a:lnTo>
                  <a:pt x="0" y="0"/>
                </a:lnTo>
                <a:close/>
              </a:path>
            </a:pathLst>
          </a:custGeom>
          <a:blipFill>
            <a:blip r:embed="rId4"/>
            <a:stretch>
              <a:fillRect l="0" t="0" r="0" b="0"/>
            </a:stretch>
          </a:blipFill>
        </p:spPr>
      </p:sp>
      <p:sp>
        <p:nvSpPr>
          <p:cNvPr name="Freeform 8" id="8"/>
          <p:cNvSpPr/>
          <p:nvPr/>
        </p:nvSpPr>
        <p:spPr>
          <a:xfrm flipH="false" flipV="false" rot="0">
            <a:off x="960800" y="650042"/>
            <a:ext cx="1994412" cy="1974468"/>
          </a:xfrm>
          <a:custGeom>
            <a:avLst/>
            <a:gdLst/>
            <a:ahLst/>
            <a:cxnLst/>
            <a:rect r="r" b="b" t="t" l="l"/>
            <a:pathLst>
              <a:path h="1974468" w="1994412">
                <a:moveTo>
                  <a:pt x="0" y="0"/>
                </a:moveTo>
                <a:lnTo>
                  <a:pt x="1994412" y="0"/>
                </a:lnTo>
                <a:lnTo>
                  <a:pt x="1994412" y="1974468"/>
                </a:lnTo>
                <a:lnTo>
                  <a:pt x="0" y="1974468"/>
                </a:lnTo>
                <a:lnTo>
                  <a:pt x="0" y="0"/>
                </a:lnTo>
                <a:close/>
              </a:path>
            </a:pathLst>
          </a:custGeom>
          <a:blipFill>
            <a:blip r:embed="rId5"/>
            <a:stretch>
              <a:fillRect l="0" t="0" r="0" b="0"/>
            </a:stretch>
          </a:blipFill>
        </p:spPr>
      </p:sp>
      <p:sp>
        <p:nvSpPr>
          <p:cNvPr name="Freeform 9" id="9"/>
          <p:cNvSpPr/>
          <p:nvPr/>
        </p:nvSpPr>
        <p:spPr>
          <a:xfrm flipH="false" flipV="false" rot="-2148283">
            <a:off x="-8235652" y="4591981"/>
            <a:ext cx="13761280" cy="13675272"/>
          </a:xfrm>
          <a:custGeom>
            <a:avLst/>
            <a:gdLst/>
            <a:ahLst/>
            <a:cxnLst/>
            <a:rect r="r" b="b" t="t" l="l"/>
            <a:pathLst>
              <a:path h="13675272" w="13761280">
                <a:moveTo>
                  <a:pt x="0" y="0"/>
                </a:moveTo>
                <a:lnTo>
                  <a:pt x="13761281" y="0"/>
                </a:lnTo>
                <a:lnTo>
                  <a:pt x="13761281" y="13675273"/>
                </a:lnTo>
                <a:lnTo>
                  <a:pt x="0" y="13675273"/>
                </a:lnTo>
                <a:lnTo>
                  <a:pt x="0" y="0"/>
                </a:lnTo>
                <a:close/>
              </a:path>
            </a:pathLst>
          </a:custGeom>
          <a:blipFill>
            <a:blip r:embed="rId6">
              <a:alphaModFix amt="91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26430" y="7760772"/>
            <a:ext cx="5477282" cy="1554608"/>
          </a:xfrm>
          <a:custGeom>
            <a:avLst/>
            <a:gdLst/>
            <a:ahLst/>
            <a:cxnLst/>
            <a:rect r="r" b="b" t="t" l="l"/>
            <a:pathLst>
              <a:path h="1554608" w="5477282">
                <a:moveTo>
                  <a:pt x="0" y="0"/>
                </a:moveTo>
                <a:lnTo>
                  <a:pt x="5477282" y="0"/>
                </a:lnTo>
                <a:lnTo>
                  <a:pt x="5477282" y="1554607"/>
                </a:lnTo>
                <a:lnTo>
                  <a:pt x="0" y="1554607"/>
                </a:lnTo>
                <a:lnTo>
                  <a:pt x="0" y="0"/>
                </a:lnTo>
                <a:close/>
              </a:path>
            </a:pathLst>
          </a:custGeom>
          <a:blipFill>
            <a:blip r:embed="rId8"/>
            <a:stretch>
              <a:fillRect l="0" t="0" r="0" b="0"/>
            </a:stretch>
          </a:blipFill>
        </p:spPr>
      </p:sp>
      <p:graphicFrame>
        <p:nvGraphicFramePr>
          <p:cNvPr name="Table 11" id="11"/>
          <p:cNvGraphicFramePr>
            <a:graphicFrameLocks noGrp="true"/>
          </p:cNvGraphicFramePr>
          <p:nvPr/>
        </p:nvGraphicFramePr>
        <p:xfrm>
          <a:off x="8052973" y="373173"/>
          <a:ext cx="9941150" cy="9452567"/>
        </p:xfrm>
        <a:graphic>
          <a:graphicData uri="http://schemas.openxmlformats.org/drawingml/2006/table">
            <a:tbl>
              <a:tblPr/>
              <a:tblGrid>
                <a:gridCol w="2877969"/>
                <a:gridCol w="1002270"/>
                <a:gridCol w="1420683"/>
                <a:gridCol w="4640228"/>
              </a:tblGrid>
              <a:tr h="1571676">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Test</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Statistic</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p-value</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Interpretation</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342974">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Chi-Square Test for CTR</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37.9955</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2.83 × 10⁻⁸</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Statistically significant</a:t>
                      </a:r>
                    </a:p>
                    <a:p>
                      <a:pPr algn="l">
                        <a:lnSpc>
                          <a:spcPts val="1743"/>
                        </a:lnSpc>
                      </a:pPr>
                      <a:r>
                        <a:rPr lang="en-US" sz="1599" b="true">
                          <a:solidFill>
                            <a:srgbClr val="385E87"/>
                          </a:solidFill>
                          <a:latin typeface="Cloud Condensed Bold"/>
                          <a:ea typeface="Cloud Condensed Bold"/>
                          <a:cs typeface="Cloud Condensed Bold"/>
                          <a:sym typeface="Cloud Condensed Bold"/>
                        </a:rPr>
                        <a:t>  difference in CTR; photo affects user engagement.</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476375">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Chi-Square Test for Info Session</a:t>
                      </a:r>
                    </a:p>
                    <a:p>
                      <a:pPr algn="l">
                        <a:lnSpc>
                          <a:spcPts val="1743"/>
                        </a:lnSpc>
                      </a:pPr>
                      <a:r>
                        <a:rPr lang="en-US" sz="1599" b="true">
                          <a:solidFill>
                            <a:srgbClr val="385E87"/>
                          </a:solidFill>
                          <a:latin typeface="Cloud Condensed Bold"/>
                          <a:ea typeface="Cloud Condensed Bold"/>
                          <a:cs typeface="Cloud Condensed Bold"/>
                          <a:sym typeface="Cloud Condensed Bold"/>
                        </a:rPr>
                        <a:t>  Bookings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12.9596</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4.72 × 10⁻³</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Statistically significant</a:t>
                      </a:r>
                    </a:p>
                    <a:p>
                      <a:pPr algn="l">
                        <a:lnSpc>
                          <a:spcPts val="1743"/>
                        </a:lnSpc>
                      </a:pPr>
                      <a:r>
                        <a:rPr lang="en-US" sz="1599" b="true">
                          <a:solidFill>
                            <a:srgbClr val="385E87"/>
                          </a:solidFill>
                          <a:latin typeface="Cloud Condensed Bold"/>
                          <a:ea typeface="Cloud Condensed Bold"/>
                          <a:cs typeface="Cloud Condensed Bold"/>
                          <a:sym typeface="Cloud Condensed Bold"/>
                        </a:rPr>
                        <a:t>  difference in bookings; photo influences conversions.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273471">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Chi-Square Test for Email Share</a:t>
                      </a:r>
                    </a:p>
                    <a:p>
                      <a:pPr algn="l">
                        <a:lnSpc>
                          <a:spcPts val="1743"/>
                        </a:lnSpc>
                      </a:pPr>
                      <a:r>
                        <a:rPr lang="en-US" sz="1599" b="true">
                          <a:solidFill>
                            <a:srgbClr val="385E87"/>
                          </a:solidFill>
                          <a:latin typeface="Cloud Condensed Bold"/>
                          <a:ea typeface="Cloud Condensed Bold"/>
                          <a:cs typeface="Cloud Condensed Bold"/>
                          <a:sym typeface="Cloud Condensed Bold"/>
                        </a:rPr>
                        <a:t>  Rates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7.6910</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5.29 × 10⁻²</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No significant difference in email</a:t>
                      </a:r>
                    </a:p>
                    <a:p>
                      <a:pPr algn="l">
                        <a:lnSpc>
                          <a:spcPts val="1743"/>
                        </a:lnSpc>
                      </a:pPr>
                      <a:r>
                        <a:rPr lang="en-US" sz="1599" b="true">
                          <a:solidFill>
                            <a:srgbClr val="385E87"/>
                          </a:solidFill>
                          <a:latin typeface="Cloud Condensed Bold"/>
                          <a:ea typeface="Cloud Condensed Bold"/>
                          <a:cs typeface="Cloud Condensed Bold"/>
                          <a:sym typeface="Cloud Condensed Bold"/>
                        </a:rPr>
                        <a:t>  shares; differences likely due to random chance.</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273471">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Chi-Square Test for Photo Save</a:t>
                      </a:r>
                    </a:p>
                    <a:p>
                      <a:pPr algn="l">
                        <a:lnSpc>
                          <a:spcPts val="1743"/>
                        </a:lnSpc>
                      </a:pPr>
                      <a:r>
                        <a:rPr lang="en-US" sz="1599" b="true">
                          <a:solidFill>
                            <a:srgbClr val="385E87"/>
                          </a:solidFill>
                          <a:latin typeface="Cloud Condensed Bold"/>
                          <a:ea typeface="Cloud Condensed Bold"/>
                          <a:cs typeface="Cloud Condensed Bold"/>
                          <a:sym typeface="Cloud Condensed Bold"/>
                        </a:rPr>
                        <a:t>  Rates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3.7766</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2.87 × 10⁻¹</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No significant difference in photo</a:t>
                      </a:r>
                    </a:p>
                    <a:p>
                      <a:pPr algn="l">
                        <a:lnSpc>
                          <a:spcPts val="1743"/>
                        </a:lnSpc>
                      </a:pPr>
                      <a:r>
                        <a:rPr lang="en-US" sz="1599" b="true">
                          <a:solidFill>
                            <a:srgbClr val="385E87"/>
                          </a:solidFill>
                          <a:latin typeface="Cloud Condensed Bold"/>
                          <a:ea typeface="Cloud Condensed Bold"/>
                          <a:cs typeface="Cloud Condensed Bold"/>
                          <a:sym typeface="Cloud Condensed Bold"/>
                        </a:rPr>
                        <a:t>  saves; differences likely due to random chance.</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257300">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ANOVA for Time on Page</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2.025</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0.109</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No significant difference in time</a:t>
                      </a:r>
                    </a:p>
                    <a:p>
                      <a:pPr algn="l">
                        <a:lnSpc>
                          <a:spcPts val="1743"/>
                        </a:lnSpc>
                      </a:pPr>
                      <a:r>
                        <a:rPr lang="en-US" sz="1599" b="true">
                          <a:solidFill>
                            <a:srgbClr val="385E87"/>
                          </a:solidFill>
                          <a:latin typeface="Cloud Condensed Bold"/>
                          <a:ea typeface="Cloud Condensed Bold"/>
                          <a:cs typeface="Cloud Condensed Bold"/>
                          <a:sym typeface="Cloud Condensed Bold"/>
                        </a:rPr>
                        <a:t>  spent on page across photos.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r h="1257300">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ANOVA for Follow-up Clicks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0.506</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0.678</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c>
                  <a:txBody>
                    <a:bodyPr anchor="t" rtlCol="false"/>
                    <a:lstStyle/>
                    <a:p>
                      <a:pPr algn="l">
                        <a:lnSpc>
                          <a:spcPts val="1743"/>
                        </a:lnSpc>
                        <a:defRPr/>
                      </a:pPr>
                      <a:endParaRPr lang="en-US" sz="1100"/>
                    </a:p>
                    <a:p>
                      <a:pPr algn="l">
                        <a:lnSpc>
                          <a:spcPts val="1743"/>
                        </a:lnSpc>
                      </a:pPr>
                      <a:r>
                        <a:rPr lang="en-US" sz="1599" b="true">
                          <a:solidFill>
                            <a:srgbClr val="385E87"/>
                          </a:solidFill>
                          <a:latin typeface="Cloud Condensed Bold"/>
                          <a:ea typeface="Cloud Condensed Bold"/>
                          <a:cs typeface="Cloud Condensed Bold"/>
                          <a:sym typeface="Cloud Condensed Bold"/>
                        </a:rPr>
                        <a:t>  No significant difference in</a:t>
                      </a:r>
                    </a:p>
                    <a:p>
                      <a:pPr algn="l">
                        <a:lnSpc>
                          <a:spcPts val="1743"/>
                        </a:lnSpc>
                      </a:pPr>
                      <a:r>
                        <a:rPr lang="en-US" sz="1599" b="true">
                          <a:solidFill>
                            <a:srgbClr val="385E87"/>
                          </a:solidFill>
                          <a:latin typeface="Cloud Condensed Bold"/>
                          <a:ea typeface="Cloud Condensed Bold"/>
                          <a:cs typeface="Cloud Condensed Bold"/>
                          <a:sym typeface="Cloud Condensed Bold"/>
                        </a:rPr>
                        <a:t>  follow-up clicks across photos.</a:t>
                      </a:r>
                    </a:p>
                    <a:p>
                      <a:pPr algn="l">
                        <a:lnSpc>
                          <a:spcPts val="1743"/>
                        </a:lnSpc>
                      </a:pPr>
                      <a:r>
                        <a:rPr lang="en-US" sz="1599" b="true">
                          <a:solidFill>
                            <a:srgbClr val="385E87"/>
                          </a:solidFill>
                          <a:latin typeface="Cloud Condensed Bold"/>
                          <a:ea typeface="Cloud Condensed Bold"/>
                          <a:cs typeface="Cloud Condensed Bold"/>
                          <a:sym typeface="Cloud Condensed Bold"/>
                        </a:rPr>
                        <a:t>  </a:t>
                      </a:r>
                    </a:p>
                  </a:txBody>
                  <a:tcPr marL="142875" marR="142875" marT="142875" marB="142875" anchor="ctr">
                    <a:lnL cmpd="sng" algn="ctr" cap="flat" w="0">
                      <a:solidFill>
                        <a:srgbClr val="D0ECF6"/>
                      </a:solidFill>
                      <a:prstDash val="solid"/>
                      <a:round/>
                      <a:headEnd type="none" w="med" len="med"/>
                      <a:tailEnd type="none" w="med" len="med"/>
                    </a:lnL>
                    <a:lnR cmpd="sng" algn="ctr" cap="flat" w="0">
                      <a:solidFill>
                        <a:srgbClr val="D0ECF6"/>
                      </a:solidFill>
                      <a:prstDash val="solid"/>
                      <a:round/>
                      <a:headEnd type="none" w="med" len="med"/>
                      <a:tailEnd type="none" w="med" len="med"/>
                    </a:lnR>
                    <a:lnT cmpd="sng" algn="ctr" cap="flat" w="0">
                      <a:solidFill>
                        <a:srgbClr val="D0ECF6"/>
                      </a:solidFill>
                      <a:prstDash val="solid"/>
                      <a:round/>
                      <a:headEnd type="none" w="med" len="med"/>
                      <a:tailEnd type="none" w="med" len="med"/>
                    </a:lnT>
                    <a:lnB cmpd="sng" algn="ctr" cap="flat" w="0">
                      <a:solidFill>
                        <a:srgbClr val="D0ECF6"/>
                      </a:solidFill>
                      <a:prstDash val="solid"/>
                      <a:round/>
                      <a:headEnd type="none" w="med" len="med"/>
                      <a:tailEnd type="none" w="med" len="med"/>
                    </a:lnB>
                  </a:tcPr>
                </a:tc>
              </a:tr>
            </a:tbl>
          </a:graphicData>
        </a:graphic>
      </p:graphicFrame>
      <p:sp>
        <p:nvSpPr>
          <p:cNvPr name="Freeform 12" id="12"/>
          <p:cNvSpPr/>
          <p:nvPr/>
        </p:nvSpPr>
        <p:spPr>
          <a:xfrm flipH="false" flipV="false" rot="0">
            <a:off x="3393302" y="1028700"/>
            <a:ext cx="3639401" cy="1487984"/>
          </a:xfrm>
          <a:custGeom>
            <a:avLst/>
            <a:gdLst/>
            <a:ahLst/>
            <a:cxnLst/>
            <a:rect r="r" b="b" t="t" l="l"/>
            <a:pathLst>
              <a:path h="1487984" w="3639401">
                <a:moveTo>
                  <a:pt x="0" y="0"/>
                </a:moveTo>
                <a:lnTo>
                  <a:pt x="3639401" y="0"/>
                </a:lnTo>
                <a:lnTo>
                  <a:pt x="3639401" y="1487984"/>
                </a:lnTo>
                <a:lnTo>
                  <a:pt x="0" y="1487984"/>
                </a:lnTo>
                <a:lnTo>
                  <a:pt x="0" y="0"/>
                </a:lnTo>
                <a:close/>
              </a:path>
            </a:pathLst>
          </a:custGeom>
          <a:blipFill>
            <a:blip r:embed="rId9"/>
            <a:stretch>
              <a:fillRect l="0" t="0" r="0" b="0"/>
            </a:stretch>
          </a:blipFill>
        </p:spPr>
      </p:sp>
      <p:sp>
        <p:nvSpPr>
          <p:cNvPr name="TextBox 13" id="13"/>
          <p:cNvSpPr txBox="true"/>
          <p:nvPr/>
        </p:nvSpPr>
        <p:spPr>
          <a:xfrm rot="0">
            <a:off x="722346" y="3725215"/>
            <a:ext cx="6586247" cy="2843453"/>
          </a:xfrm>
          <a:prstGeom prst="rect">
            <a:avLst/>
          </a:prstGeom>
        </p:spPr>
        <p:txBody>
          <a:bodyPr anchor="t" rtlCol="false" tIns="0" lIns="0" bIns="0" rIns="0">
            <a:spAutoFit/>
          </a:bodyPr>
          <a:lstStyle/>
          <a:p>
            <a:pPr algn="r">
              <a:lnSpc>
                <a:spcPts val="10789"/>
              </a:lnSpc>
            </a:pPr>
            <a:r>
              <a:rPr lang="en-US" sz="9548">
                <a:solidFill>
                  <a:srgbClr val="2B739A"/>
                </a:solidFill>
                <a:latin typeface="Scripter"/>
                <a:ea typeface="Scripter"/>
                <a:cs typeface="Scripter"/>
                <a:sym typeface="Scripter"/>
              </a:rPr>
              <a:t>STATISTICAL TEST 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0">
            <a:off x="13952257" y="6651868"/>
            <a:ext cx="4335743" cy="3647444"/>
          </a:xfrm>
          <a:custGeom>
            <a:avLst/>
            <a:gdLst/>
            <a:ahLst/>
            <a:cxnLst/>
            <a:rect r="r" b="b" t="t" l="l"/>
            <a:pathLst>
              <a:path h="3647444" w="4335743">
                <a:moveTo>
                  <a:pt x="0" y="0"/>
                </a:moveTo>
                <a:lnTo>
                  <a:pt x="4335743" y="0"/>
                </a:lnTo>
                <a:lnTo>
                  <a:pt x="4335743" y="3647444"/>
                </a:lnTo>
                <a:lnTo>
                  <a:pt x="0" y="3647444"/>
                </a:lnTo>
                <a:lnTo>
                  <a:pt x="0" y="0"/>
                </a:lnTo>
                <a:close/>
              </a:path>
            </a:pathLst>
          </a:custGeom>
          <a:blipFill>
            <a:blip r:embed="rId3"/>
            <a:stretch>
              <a:fillRect l="0" t="0" r="0" b="0"/>
            </a:stretch>
          </a:blipFill>
        </p:spPr>
      </p:sp>
      <p:sp>
        <p:nvSpPr>
          <p:cNvPr name="Freeform 5" id="5"/>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11962" y="8209127"/>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93857" r="0" b="-458551"/>
            </a:stretch>
          </a:blipFill>
        </p:spPr>
      </p:sp>
      <p:sp>
        <p:nvSpPr>
          <p:cNvPr name="Freeform 8" id="8"/>
          <p:cNvSpPr/>
          <p:nvPr/>
        </p:nvSpPr>
        <p:spPr>
          <a:xfrm flipH="false" flipV="false" rot="0">
            <a:off x="1208784" y="8839835"/>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0" r="0" b="-552409"/>
            </a:stretch>
          </a:blipFill>
        </p:spPr>
      </p:sp>
      <p:sp>
        <p:nvSpPr>
          <p:cNvPr name="Freeform 9" id="9"/>
          <p:cNvSpPr/>
          <p:nvPr/>
        </p:nvSpPr>
        <p:spPr>
          <a:xfrm flipH="false" flipV="false" rot="0">
            <a:off x="523006" y="2769689"/>
            <a:ext cx="7700507" cy="3368972"/>
          </a:xfrm>
          <a:custGeom>
            <a:avLst/>
            <a:gdLst/>
            <a:ahLst/>
            <a:cxnLst/>
            <a:rect r="r" b="b" t="t" l="l"/>
            <a:pathLst>
              <a:path h="3368972" w="7700507">
                <a:moveTo>
                  <a:pt x="0" y="0"/>
                </a:moveTo>
                <a:lnTo>
                  <a:pt x="7700508" y="0"/>
                </a:lnTo>
                <a:lnTo>
                  <a:pt x="7700508" y="3368972"/>
                </a:lnTo>
                <a:lnTo>
                  <a:pt x="0" y="3368972"/>
                </a:lnTo>
                <a:lnTo>
                  <a:pt x="0" y="0"/>
                </a:lnTo>
                <a:close/>
              </a:path>
            </a:pathLst>
          </a:custGeom>
          <a:blipFill>
            <a:blip r:embed="rId8"/>
            <a:stretch>
              <a:fillRect l="0" t="0" r="0" b="0"/>
            </a:stretch>
          </a:blipFill>
        </p:spPr>
      </p:sp>
      <p:sp>
        <p:nvSpPr>
          <p:cNvPr name="Freeform 10" id="10"/>
          <p:cNvSpPr/>
          <p:nvPr/>
        </p:nvSpPr>
        <p:spPr>
          <a:xfrm flipH="false" flipV="false" rot="0">
            <a:off x="523006" y="1266672"/>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93857" r="0" b="-458551"/>
            </a:stretch>
          </a:blipFill>
        </p:spPr>
      </p:sp>
      <p:sp>
        <p:nvSpPr>
          <p:cNvPr name="Freeform 11" id="11"/>
          <p:cNvSpPr/>
          <p:nvPr/>
        </p:nvSpPr>
        <p:spPr>
          <a:xfrm flipH="false" flipV="false" rot="0">
            <a:off x="0" y="1028700"/>
            <a:ext cx="6811551" cy="630708"/>
          </a:xfrm>
          <a:custGeom>
            <a:avLst/>
            <a:gdLst/>
            <a:ahLst/>
            <a:cxnLst/>
            <a:rect r="r" b="b" t="t" l="l"/>
            <a:pathLst>
              <a:path h="630708" w="6811551">
                <a:moveTo>
                  <a:pt x="0" y="0"/>
                </a:moveTo>
                <a:lnTo>
                  <a:pt x="6811551" y="0"/>
                </a:lnTo>
                <a:lnTo>
                  <a:pt x="6811551"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l="0" t="0" r="0" b="-552409"/>
            </a:stretch>
          </a:blipFill>
        </p:spPr>
      </p:sp>
      <p:sp>
        <p:nvSpPr>
          <p:cNvPr name="Freeform 12" id="12"/>
          <p:cNvSpPr/>
          <p:nvPr/>
        </p:nvSpPr>
        <p:spPr>
          <a:xfrm flipH="false" flipV="false" rot="0">
            <a:off x="6661589" y="1897380"/>
            <a:ext cx="1900526" cy="1883896"/>
          </a:xfrm>
          <a:custGeom>
            <a:avLst/>
            <a:gdLst/>
            <a:ahLst/>
            <a:cxnLst/>
            <a:rect r="r" b="b" t="t" l="l"/>
            <a:pathLst>
              <a:path h="1883896" w="1900526">
                <a:moveTo>
                  <a:pt x="0" y="0"/>
                </a:moveTo>
                <a:lnTo>
                  <a:pt x="1900526" y="0"/>
                </a:lnTo>
                <a:lnTo>
                  <a:pt x="1900526" y="1883896"/>
                </a:lnTo>
                <a:lnTo>
                  <a:pt x="0" y="18838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936948" y="6598241"/>
            <a:ext cx="6991261" cy="19989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2B739A"/>
                </a:solidFill>
                <a:latin typeface="Cloud"/>
                <a:ea typeface="Cloud"/>
                <a:cs typeface="Cloud"/>
                <a:sym typeface="Cloud"/>
              </a:rPr>
              <a:t>It combines high CTR, strong user ratings, and good conversion rates.</a:t>
            </a:r>
          </a:p>
          <a:p>
            <a:pPr algn="l" marL="496571" indent="-248285" lvl="1">
              <a:lnSpc>
                <a:spcPts val="3220"/>
              </a:lnSpc>
              <a:buFont typeface="Arial"/>
              <a:buChar char="•"/>
            </a:pPr>
            <a:r>
              <a:rPr lang="en-US" sz="2300">
                <a:solidFill>
                  <a:srgbClr val="2B739A"/>
                </a:solidFill>
                <a:latin typeface="Cloud"/>
                <a:ea typeface="Cloud"/>
                <a:cs typeface="Cloud"/>
                <a:sym typeface="Cloud"/>
              </a:rPr>
              <a:t>Other photos had strengths but failed to convert engagement into measurable actions.</a:t>
            </a:r>
          </a:p>
          <a:p>
            <a:pPr algn="l">
              <a:lnSpc>
                <a:spcPts val="3220"/>
              </a:lnSpc>
            </a:pPr>
          </a:p>
        </p:txBody>
      </p:sp>
      <p:sp>
        <p:nvSpPr>
          <p:cNvPr name="TextBox 14" id="14"/>
          <p:cNvSpPr txBox="true"/>
          <p:nvPr/>
        </p:nvSpPr>
        <p:spPr>
          <a:xfrm rot="0">
            <a:off x="9591675" y="3645276"/>
            <a:ext cx="7394357" cy="2493385"/>
          </a:xfrm>
          <a:prstGeom prst="rect">
            <a:avLst/>
          </a:prstGeom>
        </p:spPr>
        <p:txBody>
          <a:bodyPr anchor="t" rtlCol="false" tIns="0" lIns="0" bIns="0" rIns="0">
            <a:spAutoFit/>
          </a:bodyPr>
          <a:lstStyle/>
          <a:p>
            <a:pPr algn="ctr">
              <a:lnSpc>
                <a:spcPts val="9410"/>
              </a:lnSpc>
            </a:pPr>
            <a:r>
              <a:rPr lang="en-US" sz="8327">
                <a:solidFill>
                  <a:srgbClr val="2B739A"/>
                </a:solidFill>
                <a:latin typeface="Scripter"/>
                <a:ea typeface="Scripter"/>
                <a:cs typeface="Scripter"/>
                <a:sym typeface="Scripter"/>
              </a:rPr>
              <a:t>FINAL RECOMMENDATION</a:t>
            </a:r>
          </a:p>
        </p:txBody>
      </p:sp>
      <p:sp>
        <p:nvSpPr>
          <p:cNvPr name="TextBox 15" id="15"/>
          <p:cNvSpPr txBox="true"/>
          <p:nvPr/>
        </p:nvSpPr>
        <p:spPr>
          <a:xfrm rot="0">
            <a:off x="2218030" y="1867168"/>
            <a:ext cx="4429097" cy="902521"/>
          </a:xfrm>
          <a:prstGeom prst="rect">
            <a:avLst/>
          </a:prstGeom>
        </p:spPr>
        <p:txBody>
          <a:bodyPr anchor="t" rtlCol="false" tIns="0" lIns="0" bIns="0" rIns="0">
            <a:spAutoFit/>
          </a:bodyPr>
          <a:lstStyle/>
          <a:p>
            <a:pPr algn="ctr">
              <a:lnSpc>
                <a:spcPts val="6587"/>
              </a:lnSpc>
              <a:spcBef>
                <a:spcPct val="0"/>
              </a:spcBef>
            </a:pPr>
            <a:r>
              <a:rPr lang="en-US" sz="5829">
                <a:solidFill>
                  <a:srgbClr val="2B739A"/>
                </a:solidFill>
                <a:latin typeface="Scripter"/>
                <a:ea typeface="Scripter"/>
                <a:cs typeface="Scripter"/>
                <a:sym typeface="Scripter"/>
              </a:rPr>
              <a:t>TROPICAL BEACH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50563" y="6336514"/>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l="0" t="-93857" r="0" b="-458551"/>
            </a:stretch>
          </a:blipFill>
        </p:spPr>
      </p:sp>
      <p:sp>
        <p:nvSpPr>
          <p:cNvPr name="Freeform 7" id="7"/>
          <p:cNvSpPr/>
          <p:nvPr/>
        </p:nvSpPr>
        <p:spPr>
          <a:xfrm flipH="false" flipV="false" rot="0">
            <a:off x="2863268" y="6967222"/>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l="0" t="0" r="0" b="-552409"/>
            </a:stretch>
          </a:blipFill>
        </p:spPr>
      </p:sp>
      <p:sp>
        <p:nvSpPr>
          <p:cNvPr name="Freeform 8" id="8"/>
          <p:cNvSpPr/>
          <p:nvPr/>
        </p:nvSpPr>
        <p:spPr>
          <a:xfrm flipH="false" flipV="false" rot="0">
            <a:off x="9827220" y="5341263"/>
            <a:ext cx="2378062" cy="2230203"/>
          </a:xfrm>
          <a:custGeom>
            <a:avLst/>
            <a:gdLst/>
            <a:ahLst/>
            <a:cxnLst/>
            <a:rect r="r" b="b" t="t" l="l"/>
            <a:pathLst>
              <a:path h="2230203" w="2378062">
                <a:moveTo>
                  <a:pt x="0" y="0"/>
                </a:moveTo>
                <a:lnTo>
                  <a:pt x="2378062" y="0"/>
                </a:lnTo>
                <a:lnTo>
                  <a:pt x="2378062" y="2230204"/>
                </a:lnTo>
                <a:lnTo>
                  <a:pt x="0" y="2230204"/>
                </a:lnTo>
                <a:lnTo>
                  <a:pt x="0" y="0"/>
                </a:lnTo>
                <a:close/>
              </a:path>
            </a:pathLst>
          </a:custGeom>
          <a:blipFill>
            <a:blip r:embed="rId7"/>
            <a:stretch>
              <a:fillRect l="0" t="0" r="0" b="0"/>
            </a:stretch>
          </a:blipFill>
        </p:spPr>
      </p:sp>
      <p:sp>
        <p:nvSpPr>
          <p:cNvPr name="TextBox 9" id="9"/>
          <p:cNvSpPr txBox="true"/>
          <p:nvPr/>
        </p:nvSpPr>
        <p:spPr>
          <a:xfrm rot="0">
            <a:off x="9674820" y="2452648"/>
            <a:ext cx="6281810" cy="1302760"/>
          </a:xfrm>
          <a:prstGeom prst="rect">
            <a:avLst/>
          </a:prstGeom>
        </p:spPr>
        <p:txBody>
          <a:bodyPr anchor="t" rtlCol="false" tIns="0" lIns="0" bIns="0" rIns="0">
            <a:spAutoFit/>
          </a:bodyPr>
          <a:lstStyle/>
          <a:p>
            <a:pPr algn="l">
              <a:lnSpc>
                <a:spcPts val="9410"/>
              </a:lnSpc>
            </a:pPr>
            <a:r>
              <a:rPr lang="en-US" sz="8327">
                <a:solidFill>
                  <a:srgbClr val="2B739A"/>
                </a:solidFill>
                <a:latin typeface="Scripter"/>
                <a:ea typeface="Scripter"/>
                <a:cs typeface="Scripter"/>
                <a:sym typeface="Scripter"/>
              </a:rPr>
              <a:t>CASE STUDY</a:t>
            </a:r>
          </a:p>
        </p:txBody>
      </p:sp>
      <p:sp>
        <p:nvSpPr>
          <p:cNvPr name="TextBox 10" id="10"/>
          <p:cNvSpPr txBox="true"/>
          <p:nvPr/>
        </p:nvSpPr>
        <p:spPr>
          <a:xfrm rot="0">
            <a:off x="9674820" y="4021733"/>
            <a:ext cx="6281810" cy="9861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ICON OF THE SEAS - THE LARGEST CRUISE LINER IN THE WORLD. </a:t>
            </a:r>
          </a:p>
        </p:txBody>
      </p:sp>
      <p:sp>
        <p:nvSpPr>
          <p:cNvPr name="TextBox 11" id="11"/>
          <p:cNvSpPr txBox="true"/>
          <p:nvPr/>
        </p:nvSpPr>
        <p:spPr>
          <a:xfrm rot="0">
            <a:off x="12147419" y="9826652"/>
            <a:ext cx="5893445" cy="222885"/>
          </a:xfrm>
          <a:prstGeom prst="rect">
            <a:avLst/>
          </a:prstGeom>
        </p:spPr>
        <p:txBody>
          <a:bodyPr anchor="t" rtlCol="false" tIns="0" lIns="0" bIns="0" rIns="0">
            <a:spAutoFit/>
          </a:bodyPr>
          <a:lstStyle/>
          <a:p>
            <a:pPr algn="ctr">
              <a:lnSpc>
                <a:spcPts val="1695"/>
              </a:lnSpc>
              <a:spcBef>
                <a:spcPct val="0"/>
              </a:spcBef>
            </a:pPr>
            <a:r>
              <a:rPr lang="en-US" sz="1500">
                <a:solidFill>
                  <a:srgbClr val="2B739A"/>
                </a:solidFill>
                <a:latin typeface="Scripter"/>
                <a:ea typeface="Scripter"/>
                <a:cs typeface="Scripter"/>
                <a:sym typeface="Scripter"/>
              </a:rPr>
              <a:t>*</a:t>
            </a:r>
            <a:r>
              <a:rPr lang="en-US" sz="1500">
                <a:solidFill>
                  <a:srgbClr val="2B739A"/>
                </a:solidFill>
                <a:latin typeface="Scripter"/>
                <a:ea typeface="Scripter"/>
                <a:cs typeface="Scripter"/>
                <a:sym typeface="Scripter"/>
              </a:rPr>
              <a:t>ALL LOGOS AND TRADEMARKS REMAIN THE PROPERTY OF THEIR RESPECTIVE OWNERS.</a:t>
            </a:r>
          </a:p>
        </p:txBody>
      </p:sp>
      <p:grpSp>
        <p:nvGrpSpPr>
          <p:cNvPr name="Group 12" id="12"/>
          <p:cNvGrpSpPr/>
          <p:nvPr/>
        </p:nvGrpSpPr>
        <p:grpSpPr>
          <a:xfrm rot="0">
            <a:off x="2339164" y="2537068"/>
            <a:ext cx="5846963" cy="4114800"/>
            <a:chOff x="0" y="0"/>
            <a:chExt cx="7795950" cy="5486400"/>
          </a:xfrm>
        </p:grpSpPr>
        <p:sp>
          <p:nvSpPr>
            <p:cNvPr name="Freeform 13" id="13"/>
            <p:cNvSpPr/>
            <p:nvPr/>
          </p:nvSpPr>
          <p:spPr>
            <a:xfrm flipH="false" flipV="false" rot="0">
              <a:off x="0" y="0"/>
              <a:ext cx="7795950" cy="5486400"/>
            </a:xfrm>
            <a:custGeom>
              <a:avLst/>
              <a:gdLst/>
              <a:ahLst/>
              <a:cxnLst/>
              <a:rect r="r" b="b" t="t" l="l"/>
              <a:pathLst>
                <a:path h="5486400" w="7795950">
                  <a:moveTo>
                    <a:pt x="0" y="0"/>
                  </a:moveTo>
                  <a:lnTo>
                    <a:pt x="7795950" y="0"/>
                  </a:lnTo>
                  <a:lnTo>
                    <a:pt x="7795950"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253703">
              <a:off x="719819" y="4088106"/>
              <a:ext cx="5541756" cy="774573"/>
            </a:xfrm>
            <a:prstGeom prst="rect">
              <a:avLst/>
            </a:prstGeom>
          </p:spPr>
          <p:txBody>
            <a:bodyPr anchor="t" rtlCol="false" tIns="0" lIns="0" bIns="0" rIns="0">
              <a:spAutoFit/>
            </a:bodyPr>
            <a:lstStyle/>
            <a:p>
              <a:pPr algn="ctr">
                <a:lnSpc>
                  <a:spcPts val="4225"/>
                </a:lnSpc>
                <a:spcBef>
                  <a:spcPct val="0"/>
                </a:spcBef>
              </a:pPr>
              <a:r>
                <a:rPr lang="en-US" sz="3739">
                  <a:solidFill>
                    <a:srgbClr val="2B739A"/>
                  </a:solidFill>
                  <a:latin typeface="Scripter"/>
                  <a:ea typeface="Scripter"/>
                  <a:cs typeface="Scripter"/>
                  <a:sym typeface="Scripter"/>
                </a:rPr>
                <a:t>ICON OF THE SEAS</a:t>
              </a:r>
            </a:p>
          </p:txBody>
        </p:sp>
      </p:grpSp>
      <p:sp>
        <p:nvSpPr>
          <p:cNvPr name="TextBox 15" id="15"/>
          <p:cNvSpPr txBox="true"/>
          <p:nvPr/>
        </p:nvSpPr>
        <p:spPr>
          <a:xfrm rot="0">
            <a:off x="12357682" y="5600343"/>
            <a:ext cx="2429092" cy="1235075"/>
          </a:xfrm>
          <a:prstGeom prst="rect">
            <a:avLst/>
          </a:prstGeom>
        </p:spPr>
        <p:txBody>
          <a:bodyPr anchor="t" rtlCol="false" tIns="0" lIns="0" bIns="0" rIns="0">
            <a:spAutoFit/>
          </a:bodyPr>
          <a:lstStyle/>
          <a:p>
            <a:pPr algn="l">
              <a:lnSpc>
                <a:spcPts val="4900"/>
              </a:lnSpc>
            </a:pPr>
            <a:r>
              <a:rPr lang="en-US" sz="3500">
                <a:solidFill>
                  <a:srgbClr val="2B739A"/>
                </a:solidFill>
                <a:latin typeface="Cloud"/>
                <a:ea typeface="Cloud"/>
                <a:cs typeface="Cloud"/>
                <a:sym typeface="Cloud"/>
              </a:rPr>
              <a:t>Royal</a:t>
            </a:r>
          </a:p>
          <a:p>
            <a:pPr algn="l">
              <a:lnSpc>
                <a:spcPts val="4900"/>
              </a:lnSpc>
            </a:pPr>
            <a:r>
              <a:rPr lang="en-US" sz="3500">
                <a:solidFill>
                  <a:srgbClr val="2B739A"/>
                </a:solidFill>
                <a:latin typeface="Cloud"/>
                <a:ea typeface="Cloud"/>
                <a:cs typeface="Cloud"/>
                <a:sym typeface="Cloud"/>
              </a:rPr>
              <a:t>Caribbean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73145"/>
            <a:ext cx="14373950" cy="9540709"/>
          </a:xfrm>
          <a:custGeom>
            <a:avLst/>
            <a:gdLst/>
            <a:ahLst/>
            <a:cxnLst/>
            <a:rect r="r" b="b" t="t" l="l"/>
            <a:pathLst>
              <a:path h="9540709" w="14373950">
                <a:moveTo>
                  <a:pt x="0" y="0"/>
                </a:moveTo>
                <a:lnTo>
                  <a:pt x="14373950" y="0"/>
                </a:lnTo>
                <a:lnTo>
                  <a:pt x="14373950" y="9540710"/>
                </a:lnTo>
                <a:lnTo>
                  <a:pt x="0" y="9540710"/>
                </a:lnTo>
                <a:lnTo>
                  <a:pt x="0" y="0"/>
                </a:lnTo>
                <a:close/>
              </a:path>
            </a:pathLst>
          </a:custGeom>
          <a:blipFill>
            <a:blip r:embed="rId5"/>
            <a:stretch>
              <a:fillRect l="0" t="0" r="0" b="0"/>
            </a:stretch>
          </a:blipFill>
        </p:spPr>
      </p:sp>
      <p:pic>
        <p:nvPicPr>
          <p:cNvPr name="Picture 5" id="5"/>
          <p:cNvPicPr>
            <a:picLocks noChangeAspect="true"/>
          </p:cNvPicPr>
          <p:nvPr/>
        </p:nvPicPr>
        <p:blipFill>
          <a:blip r:embed="rId6"/>
          <a:stretch>
            <a:fillRect/>
          </a:stretch>
        </p:blipFill>
        <p:spPr>
          <a:xfrm rot="0">
            <a:off x="10464047" y="2706198"/>
            <a:ext cx="7051411" cy="7659202"/>
          </a:xfrm>
          <a:prstGeom prst="rect">
            <a:avLst/>
          </a:prstGeom>
        </p:spPr>
      </p:pic>
      <p:sp>
        <p:nvSpPr>
          <p:cNvPr name="TextBox 6" id="6"/>
          <p:cNvSpPr txBox="true"/>
          <p:nvPr/>
        </p:nvSpPr>
        <p:spPr>
          <a:xfrm rot="0">
            <a:off x="7757430" y="5924313"/>
            <a:ext cx="916491" cy="1101088"/>
          </a:xfrm>
          <a:prstGeom prst="rect">
            <a:avLst/>
          </a:prstGeom>
        </p:spPr>
        <p:txBody>
          <a:bodyPr anchor="t" rtlCol="false" tIns="0" lIns="0" bIns="0" rIns="0">
            <a:spAutoFit/>
          </a:bodyPr>
          <a:lstStyle/>
          <a:p>
            <a:pPr algn="ctr">
              <a:lnSpc>
                <a:spcPts val="2941"/>
              </a:lnSpc>
              <a:spcBef>
                <a:spcPct val="0"/>
              </a:spcBef>
            </a:pPr>
            <a:r>
              <a:rPr lang="en-US" sz="2100">
                <a:solidFill>
                  <a:srgbClr val="000000"/>
                </a:solidFill>
                <a:latin typeface="Cloud"/>
                <a:ea typeface="Cloud"/>
                <a:cs typeface="Cloud"/>
                <a:sym typeface="Cloud"/>
              </a:rPr>
              <a:t>North</a:t>
            </a:r>
          </a:p>
          <a:p>
            <a:pPr algn="ctr">
              <a:lnSpc>
                <a:spcPts val="2941"/>
              </a:lnSpc>
              <a:spcBef>
                <a:spcPct val="0"/>
              </a:spcBef>
            </a:pPr>
            <a:r>
              <a:rPr lang="en-US" sz="2100">
                <a:solidFill>
                  <a:srgbClr val="000000"/>
                </a:solidFill>
                <a:latin typeface="Cloud"/>
                <a:ea typeface="Cloud"/>
                <a:cs typeface="Cloud"/>
                <a:sym typeface="Cloud"/>
              </a:rPr>
              <a:t>Atlantic</a:t>
            </a:r>
          </a:p>
          <a:p>
            <a:pPr algn="ctr">
              <a:lnSpc>
                <a:spcPts val="2941"/>
              </a:lnSpc>
              <a:spcBef>
                <a:spcPct val="0"/>
              </a:spcBef>
            </a:pPr>
            <a:r>
              <a:rPr lang="en-US" sz="2100">
                <a:solidFill>
                  <a:srgbClr val="000000"/>
                </a:solidFill>
                <a:latin typeface="Cloud"/>
                <a:ea typeface="Cloud"/>
                <a:cs typeface="Cloud"/>
                <a:sym typeface="Cloud"/>
              </a:rPr>
              <a:t>Ocean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6735" y="1512682"/>
            <a:ext cx="2910734" cy="3108928"/>
          </a:xfrm>
          <a:custGeom>
            <a:avLst/>
            <a:gdLst/>
            <a:ahLst/>
            <a:cxnLst/>
            <a:rect r="r" b="b" t="t" l="l"/>
            <a:pathLst>
              <a:path h="3108928" w="2910734">
                <a:moveTo>
                  <a:pt x="0" y="0"/>
                </a:moveTo>
                <a:lnTo>
                  <a:pt x="2910734" y="0"/>
                </a:lnTo>
                <a:lnTo>
                  <a:pt x="2910734" y="3108928"/>
                </a:lnTo>
                <a:lnTo>
                  <a:pt x="0" y="3108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76251" y="1293481"/>
            <a:ext cx="2533103" cy="3156514"/>
          </a:xfrm>
          <a:custGeom>
            <a:avLst/>
            <a:gdLst/>
            <a:ahLst/>
            <a:cxnLst/>
            <a:rect r="r" b="b" t="t" l="l"/>
            <a:pathLst>
              <a:path h="3156514" w="2533103">
                <a:moveTo>
                  <a:pt x="0" y="0"/>
                </a:moveTo>
                <a:lnTo>
                  <a:pt x="2533102" y="0"/>
                </a:lnTo>
                <a:lnTo>
                  <a:pt x="2533102" y="3156514"/>
                </a:lnTo>
                <a:lnTo>
                  <a:pt x="0" y="3156514"/>
                </a:lnTo>
                <a:lnTo>
                  <a:pt x="0" y="0"/>
                </a:lnTo>
                <a:close/>
              </a:path>
            </a:pathLst>
          </a:custGeom>
          <a:blipFill>
            <a:blip r:embed="rId7"/>
            <a:stretch>
              <a:fillRect l="0" t="0" r="0" b="0"/>
            </a:stretch>
          </a:blipFill>
        </p:spPr>
      </p:sp>
      <p:sp>
        <p:nvSpPr>
          <p:cNvPr name="Freeform 7" id="7"/>
          <p:cNvSpPr/>
          <p:nvPr/>
        </p:nvSpPr>
        <p:spPr>
          <a:xfrm flipH="false" flipV="false" rot="0">
            <a:off x="13278135" y="1665773"/>
            <a:ext cx="2784222" cy="2784222"/>
          </a:xfrm>
          <a:custGeom>
            <a:avLst/>
            <a:gdLst/>
            <a:ahLst/>
            <a:cxnLst/>
            <a:rect r="r" b="b" t="t" l="l"/>
            <a:pathLst>
              <a:path h="2784222" w="2784222">
                <a:moveTo>
                  <a:pt x="0" y="0"/>
                </a:moveTo>
                <a:lnTo>
                  <a:pt x="2784222" y="0"/>
                </a:lnTo>
                <a:lnTo>
                  <a:pt x="2784222" y="2784222"/>
                </a:lnTo>
                <a:lnTo>
                  <a:pt x="0" y="27842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696735" y="4669235"/>
            <a:ext cx="3300738" cy="858520"/>
          </a:xfrm>
          <a:prstGeom prst="rect">
            <a:avLst/>
          </a:prstGeom>
        </p:spPr>
        <p:txBody>
          <a:bodyPr anchor="t" rtlCol="false" tIns="0" lIns="0" bIns="0" rIns="0">
            <a:spAutoFit/>
          </a:bodyPr>
          <a:lstStyle/>
          <a:p>
            <a:pPr algn="l">
              <a:lnSpc>
                <a:spcPts val="6214"/>
              </a:lnSpc>
            </a:pPr>
            <a:r>
              <a:rPr lang="en-US" sz="5499">
                <a:solidFill>
                  <a:srgbClr val="2B739A"/>
                </a:solidFill>
                <a:latin typeface="Scripter"/>
                <a:ea typeface="Scripter"/>
                <a:cs typeface="Scripter"/>
                <a:sym typeface="Scripter"/>
              </a:rPr>
              <a:t>EXPLORERS</a:t>
            </a:r>
          </a:p>
        </p:txBody>
      </p:sp>
      <p:sp>
        <p:nvSpPr>
          <p:cNvPr name="TextBox 9" id="9"/>
          <p:cNvSpPr txBox="true"/>
          <p:nvPr/>
        </p:nvSpPr>
        <p:spPr>
          <a:xfrm rot="0">
            <a:off x="13278135" y="4593035"/>
            <a:ext cx="3300738" cy="858520"/>
          </a:xfrm>
          <a:prstGeom prst="rect">
            <a:avLst/>
          </a:prstGeom>
        </p:spPr>
        <p:txBody>
          <a:bodyPr anchor="t" rtlCol="false" tIns="0" lIns="0" bIns="0" rIns="0">
            <a:spAutoFit/>
          </a:bodyPr>
          <a:lstStyle/>
          <a:p>
            <a:pPr algn="l">
              <a:lnSpc>
                <a:spcPts val="6214"/>
              </a:lnSpc>
            </a:pPr>
            <a:r>
              <a:rPr lang="en-US" sz="5499">
                <a:solidFill>
                  <a:srgbClr val="2B739A"/>
                </a:solidFill>
                <a:latin typeface="Scripter"/>
                <a:ea typeface="Scripter"/>
                <a:cs typeface="Scripter"/>
                <a:sym typeface="Scripter"/>
              </a:rPr>
              <a:t>SOUVENIRS</a:t>
            </a:r>
          </a:p>
        </p:txBody>
      </p:sp>
      <p:sp>
        <p:nvSpPr>
          <p:cNvPr name="TextBox 10" id="10"/>
          <p:cNvSpPr txBox="true"/>
          <p:nvPr/>
        </p:nvSpPr>
        <p:spPr>
          <a:xfrm rot="0">
            <a:off x="6656933" y="5008007"/>
            <a:ext cx="4571737" cy="858520"/>
          </a:xfrm>
          <a:prstGeom prst="rect">
            <a:avLst/>
          </a:prstGeom>
        </p:spPr>
        <p:txBody>
          <a:bodyPr anchor="t" rtlCol="false" tIns="0" lIns="0" bIns="0" rIns="0">
            <a:spAutoFit/>
          </a:bodyPr>
          <a:lstStyle/>
          <a:p>
            <a:pPr algn="l">
              <a:lnSpc>
                <a:spcPts val="6214"/>
              </a:lnSpc>
            </a:pPr>
            <a:r>
              <a:rPr lang="en-US" sz="5499">
                <a:solidFill>
                  <a:srgbClr val="2B739A"/>
                </a:solidFill>
                <a:latin typeface="Scripter"/>
                <a:ea typeface="Scripter"/>
                <a:cs typeface="Scripter"/>
                <a:sym typeface="Scripter"/>
              </a:rPr>
              <a:t>LITTLE MERMAIDS</a:t>
            </a:r>
          </a:p>
        </p:txBody>
      </p:sp>
      <p:sp>
        <p:nvSpPr>
          <p:cNvPr name="TextBox 11" id="11"/>
          <p:cNvSpPr txBox="true"/>
          <p:nvPr/>
        </p:nvSpPr>
        <p:spPr>
          <a:xfrm rot="0">
            <a:off x="1734287" y="5967952"/>
            <a:ext cx="3263185" cy="29673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Affluent, frequent travelers, cultural learning, social connections, align with Lobster Land’s Atlantic ports.</a:t>
            </a:r>
          </a:p>
        </p:txBody>
      </p:sp>
      <p:sp>
        <p:nvSpPr>
          <p:cNvPr name="TextBox 12" id="12"/>
          <p:cNvSpPr txBox="true"/>
          <p:nvPr/>
        </p:nvSpPr>
        <p:spPr>
          <a:xfrm rot="0">
            <a:off x="13278135" y="5967952"/>
            <a:ext cx="3263185" cy="29673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Underserved, price-sensitive, drawn to deals, focus on the moment, attracted by value-driven offerings.</a:t>
            </a:r>
          </a:p>
        </p:txBody>
      </p:sp>
      <p:sp>
        <p:nvSpPr>
          <p:cNvPr name="TextBox 13" id="13"/>
          <p:cNvSpPr txBox="true"/>
          <p:nvPr/>
        </p:nvSpPr>
        <p:spPr>
          <a:xfrm rot="0">
            <a:off x="6904634" y="6215602"/>
            <a:ext cx="4076336" cy="24720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Upper-middle-class families, quality bonding, family-focused leisure, value good children’s activities.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tretch>
            <a:fillRect/>
          </a:stretch>
        </p:blipFill>
        <p:spPr>
          <a:xfrm rot="0">
            <a:off x="217170" y="-81915"/>
            <a:ext cx="9738360" cy="6369650"/>
          </a:xfrm>
          <a:prstGeom prst="rect">
            <a:avLst/>
          </a:prstGeom>
        </p:spPr>
      </p:pic>
      <p:pic>
        <p:nvPicPr>
          <p:cNvPr name="Picture 6" id="6"/>
          <p:cNvPicPr>
            <a:picLocks noChangeAspect="true"/>
          </p:cNvPicPr>
          <p:nvPr/>
        </p:nvPicPr>
        <p:blipFill>
          <a:blip r:embed="rId6"/>
          <a:stretch>
            <a:fillRect/>
          </a:stretch>
        </p:blipFill>
        <p:spPr>
          <a:xfrm rot="0">
            <a:off x="8451626" y="-34349"/>
            <a:ext cx="9738360" cy="6274516"/>
          </a:xfrm>
          <a:prstGeom prst="rect">
            <a:avLst/>
          </a:prstGeom>
        </p:spPr>
      </p:pic>
      <p:pic>
        <p:nvPicPr>
          <p:cNvPr name="Picture 7" id="7"/>
          <p:cNvPicPr>
            <a:picLocks noChangeAspect="true"/>
          </p:cNvPicPr>
          <p:nvPr/>
        </p:nvPicPr>
        <p:blipFill>
          <a:blip r:embed="rId7"/>
          <a:stretch>
            <a:fillRect/>
          </a:stretch>
        </p:blipFill>
        <p:spPr>
          <a:xfrm rot="0">
            <a:off x="2253418" y="4968790"/>
            <a:ext cx="13781166" cy="6113179"/>
          </a:xfrm>
          <a:prstGeom prst="rect">
            <a:avLst/>
          </a:prstGeom>
        </p:spPr>
      </p:pic>
      <p:sp>
        <p:nvSpPr>
          <p:cNvPr name="TextBox 8" id="8"/>
          <p:cNvSpPr txBox="true"/>
          <p:nvPr/>
        </p:nvSpPr>
        <p:spPr>
          <a:xfrm rot="0">
            <a:off x="7570731" y="5753812"/>
            <a:ext cx="3146538" cy="169783"/>
          </a:xfrm>
          <a:prstGeom prst="rect">
            <a:avLst/>
          </a:prstGeom>
        </p:spPr>
        <p:txBody>
          <a:bodyPr anchor="t" rtlCol="false" tIns="0" lIns="0" bIns="0" rIns="0">
            <a:spAutoFit/>
          </a:bodyPr>
          <a:lstStyle/>
          <a:p>
            <a:pPr algn="ctr">
              <a:lnSpc>
                <a:spcPts val="1280"/>
              </a:lnSpc>
              <a:spcBef>
                <a:spcPct val="0"/>
              </a:spcBef>
            </a:pPr>
            <a:r>
              <a:rPr lang="en-US" sz="1132">
                <a:solidFill>
                  <a:srgbClr val="2B739A"/>
                </a:solidFill>
                <a:latin typeface="Scripter"/>
                <a:ea typeface="Scripter"/>
                <a:cs typeface="Scripter"/>
                <a:sym typeface="Scripter"/>
              </a:rPr>
              <a:t>ATTRIBUTES INFLUENCED LAST VACATION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722188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23055" y="1028700"/>
            <a:ext cx="2915830" cy="3156514"/>
          </a:xfrm>
          <a:custGeom>
            <a:avLst/>
            <a:gdLst/>
            <a:ahLst/>
            <a:cxnLst/>
            <a:rect r="r" b="b" t="t" l="l"/>
            <a:pathLst>
              <a:path h="3156514" w="2915830">
                <a:moveTo>
                  <a:pt x="0" y="0"/>
                </a:moveTo>
                <a:lnTo>
                  <a:pt x="2915830" y="0"/>
                </a:lnTo>
                <a:lnTo>
                  <a:pt x="2915830" y="3156514"/>
                </a:lnTo>
                <a:lnTo>
                  <a:pt x="0" y="3156514"/>
                </a:lnTo>
                <a:lnTo>
                  <a:pt x="0" y="0"/>
                </a:lnTo>
                <a:close/>
              </a:path>
            </a:pathLst>
          </a:custGeom>
          <a:blipFill>
            <a:blip r:embed="rId5"/>
            <a:stretch>
              <a:fillRect l="0" t="0" r="0" b="0"/>
            </a:stretch>
          </a:blipFill>
        </p:spPr>
      </p:sp>
      <p:sp>
        <p:nvSpPr>
          <p:cNvPr name="Freeform 6" id="6"/>
          <p:cNvSpPr/>
          <p:nvPr/>
        </p:nvSpPr>
        <p:spPr>
          <a:xfrm flipH="false" flipV="false" rot="0">
            <a:off x="12994667" y="1314733"/>
            <a:ext cx="3522246" cy="2584448"/>
          </a:xfrm>
          <a:custGeom>
            <a:avLst/>
            <a:gdLst/>
            <a:ahLst/>
            <a:cxnLst/>
            <a:rect r="r" b="b" t="t" l="l"/>
            <a:pathLst>
              <a:path h="2584448" w="3522246">
                <a:moveTo>
                  <a:pt x="0" y="0"/>
                </a:moveTo>
                <a:lnTo>
                  <a:pt x="3522246" y="0"/>
                </a:lnTo>
                <a:lnTo>
                  <a:pt x="3522246" y="2584448"/>
                </a:lnTo>
                <a:lnTo>
                  <a:pt x="0" y="2584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716950" y="1658247"/>
            <a:ext cx="2915209" cy="2963363"/>
          </a:xfrm>
          <a:custGeom>
            <a:avLst/>
            <a:gdLst/>
            <a:ahLst/>
            <a:cxnLst/>
            <a:rect r="r" b="b" t="t" l="l"/>
            <a:pathLst>
              <a:path h="2963363" w="2915209">
                <a:moveTo>
                  <a:pt x="0" y="0"/>
                </a:moveTo>
                <a:lnTo>
                  <a:pt x="2915209" y="0"/>
                </a:lnTo>
                <a:lnTo>
                  <a:pt x="2915209" y="2963363"/>
                </a:lnTo>
                <a:lnTo>
                  <a:pt x="0" y="29633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068210" y="4307285"/>
            <a:ext cx="2625519" cy="1778635"/>
          </a:xfrm>
          <a:prstGeom prst="rect">
            <a:avLst/>
          </a:prstGeom>
        </p:spPr>
        <p:txBody>
          <a:bodyPr anchor="t" rtlCol="false" tIns="0" lIns="0" bIns="0" rIns="0">
            <a:spAutoFit/>
          </a:bodyPr>
          <a:lstStyle/>
          <a:p>
            <a:pPr algn="l">
              <a:lnSpc>
                <a:spcPts val="4519"/>
              </a:lnSpc>
            </a:pPr>
            <a:r>
              <a:rPr lang="en-US" sz="3999">
                <a:solidFill>
                  <a:srgbClr val="2B739A"/>
                </a:solidFill>
                <a:latin typeface="Scripter"/>
                <a:ea typeface="Scripter"/>
                <a:cs typeface="Scripter"/>
                <a:sym typeface="Scripter"/>
              </a:rPr>
              <a:t>EXPLORERS-MARITIME CULTURE LAB</a:t>
            </a:r>
          </a:p>
        </p:txBody>
      </p:sp>
      <p:sp>
        <p:nvSpPr>
          <p:cNvPr name="TextBox 9" id="9"/>
          <p:cNvSpPr txBox="true"/>
          <p:nvPr/>
        </p:nvSpPr>
        <p:spPr>
          <a:xfrm rot="0">
            <a:off x="13367720" y="4349830"/>
            <a:ext cx="3558909" cy="1778635"/>
          </a:xfrm>
          <a:prstGeom prst="rect">
            <a:avLst/>
          </a:prstGeom>
        </p:spPr>
        <p:txBody>
          <a:bodyPr anchor="t" rtlCol="false" tIns="0" lIns="0" bIns="0" rIns="0">
            <a:spAutoFit/>
          </a:bodyPr>
          <a:lstStyle/>
          <a:p>
            <a:pPr algn="l">
              <a:lnSpc>
                <a:spcPts val="4519"/>
              </a:lnSpc>
            </a:pPr>
            <a:r>
              <a:rPr lang="en-US" sz="3999">
                <a:solidFill>
                  <a:srgbClr val="2B739A"/>
                </a:solidFill>
                <a:latin typeface="Scripter"/>
                <a:ea typeface="Scripter"/>
                <a:cs typeface="Scripter"/>
                <a:sym typeface="Scripter"/>
              </a:rPr>
              <a:t>SOUVENIRS - COASTAL VALUE DINING PASS</a:t>
            </a:r>
          </a:p>
        </p:txBody>
      </p:sp>
      <p:sp>
        <p:nvSpPr>
          <p:cNvPr name="TextBox 10" id="10"/>
          <p:cNvSpPr txBox="true"/>
          <p:nvPr/>
        </p:nvSpPr>
        <p:spPr>
          <a:xfrm rot="0">
            <a:off x="7419763" y="4896565"/>
            <a:ext cx="3817081" cy="1778635"/>
          </a:xfrm>
          <a:prstGeom prst="rect">
            <a:avLst/>
          </a:prstGeom>
        </p:spPr>
        <p:txBody>
          <a:bodyPr anchor="t" rtlCol="false" tIns="0" lIns="0" bIns="0" rIns="0">
            <a:spAutoFit/>
          </a:bodyPr>
          <a:lstStyle/>
          <a:p>
            <a:pPr algn="l">
              <a:lnSpc>
                <a:spcPts val="4519"/>
              </a:lnSpc>
            </a:pPr>
            <a:r>
              <a:rPr lang="en-US" sz="3999">
                <a:solidFill>
                  <a:srgbClr val="2B739A"/>
                </a:solidFill>
                <a:latin typeface="Scripter"/>
                <a:ea typeface="Scripter"/>
                <a:cs typeface="Scripter"/>
                <a:sym typeface="Scripter"/>
              </a:rPr>
              <a:t>LITTLE MERMAIDS- </a:t>
            </a:r>
          </a:p>
          <a:p>
            <a:pPr algn="l">
              <a:lnSpc>
                <a:spcPts val="4519"/>
              </a:lnSpc>
            </a:pPr>
            <a:r>
              <a:rPr lang="en-US" sz="3999">
                <a:solidFill>
                  <a:srgbClr val="2B739A"/>
                </a:solidFill>
                <a:latin typeface="Scripter"/>
                <a:ea typeface="Scripter"/>
                <a:cs typeface="Scripter"/>
                <a:sym typeface="Scripter"/>
              </a:rPr>
              <a:t>LOBSTER FEST FAMILY DECK</a:t>
            </a:r>
          </a:p>
        </p:txBody>
      </p:sp>
      <p:sp>
        <p:nvSpPr>
          <p:cNvPr name="TextBox 11" id="11"/>
          <p:cNvSpPr txBox="true"/>
          <p:nvPr/>
        </p:nvSpPr>
        <p:spPr>
          <a:xfrm rot="0">
            <a:off x="1718100" y="6171645"/>
            <a:ext cx="3660373" cy="24720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Workshops on lobster fishing, folklore storytelling, crafting mini traps, inspired by Icon’s Central Park.</a:t>
            </a:r>
          </a:p>
        </p:txBody>
      </p:sp>
      <p:sp>
        <p:nvSpPr>
          <p:cNvPr name="TextBox 12" id="12"/>
          <p:cNvSpPr txBox="true"/>
          <p:nvPr/>
        </p:nvSpPr>
        <p:spPr>
          <a:xfrm rot="0">
            <a:off x="12994667" y="6290945"/>
            <a:ext cx="4096045" cy="24720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All-inclusive dining, daily lobster meals, budget-friendly, inspired by Icon’s affordable pool offerings.</a:t>
            </a:r>
          </a:p>
        </p:txBody>
      </p:sp>
      <p:sp>
        <p:nvSpPr>
          <p:cNvPr name="TextBox 13" id="13"/>
          <p:cNvSpPr txBox="true"/>
          <p:nvPr/>
        </p:nvSpPr>
        <p:spPr>
          <a:xfrm rot="0">
            <a:off x="7292587" y="6786245"/>
            <a:ext cx="4071435" cy="2472055"/>
          </a:xfrm>
          <a:prstGeom prst="rect">
            <a:avLst/>
          </a:prstGeom>
        </p:spPr>
        <p:txBody>
          <a:bodyPr anchor="t" rtlCol="false" tIns="0" lIns="0" bIns="0" rIns="0">
            <a:spAutoFit/>
          </a:bodyPr>
          <a:lstStyle/>
          <a:p>
            <a:pPr algn="l">
              <a:lnSpc>
                <a:spcPts val="3919"/>
              </a:lnSpc>
            </a:pPr>
            <a:r>
              <a:rPr lang="en-US" sz="2799">
                <a:solidFill>
                  <a:srgbClr val="2B739A"/>
                </a:solidFill>
                <a:latin typeface="Cloud"/>
                <a:ea typeface="Cloud"/>
                <a:cs typeface="Cloud"/>
                <a:sym typeface="Cloud"/>
              </a:rPr>
              <a:t>Lobster-themed obstacle course, splash zone, picnic with games, modeled after Icon’s entertainment zone.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7726539" cy="8455857"/>
          </a:xfrm>
          <a:custGeom>
            <a:avLst/>
            <a:gdLst/>
            <a:ahLst/>
            <a:cxnLst/>
            <a:rect r="r" b="b" t="t" l="l"/>
            <a:pathLst>
              <a:path h="8455857" w="7726539">
                <a:moveTo>
                  <a:pt x="0" y="0"/>
                </a:moveTo>
                <a:lnTo>
                  <a:pt x="7726539" y="0"/>
                </a:lnTo>
                <a:lnTo>
                  <a:pt x="7726539" y="8455857"/>
                </a:lnTo>
                <a:lnTo>
                  <a:pt x="0" y="84558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06751" y="3542665"/>
            <a:ext cx="1488749" cy="1445947"/>
          </a:xfrm>
          <a:custGeom>
            <a:avLst/>
            <a:gdLst/>
            <a:ahLst/>
            <a:cxnLst/>
            <a:rect r="r" b="b" t="t" l="l"/>
            <a:pathLst>
              <a:path h="1445947" w="1488749">
                <a:moveTo>
                  <a:pt x="0" y="0"/>
                </a:moveTo>
                <a:lnTo>
                  <a:pt x="1488748" y="0"/>
                </a:lnTo>
                <a:lnTo>
                  <a:pt x="1488748" y="1445947"/>
                </a:lnTo>
                <a:lnTo>
                  <a:pt x="0" y="14459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309555" y="5464760"/>
            <a:ext cx="3164830" cy="2272604"/>
          </a:xfrm>
          <a:prstGeom prst="rect">
            <a:avLst/>
          </a:prstGeom>
        </p:spPr>
        <p:txBody>
          <a:bodyPr anchor="t" rtlCol="false" tIns="0" lIns="0" bIns="0" rIns="0">
            <a:spAutoFit/>
          </a:bodyPr>
          <a:lstStyle/>
          <a:p>
            <a:pPr algn="l">
              <a:lnSpc>
                <a:spcPts val="5816"/>
              </a:lnSpc>
            </a:pPr>
            <a:r>
              <a:rPr lang="en-US" sz="5147">
                <a:solidFill>
                  <a:srgbClr val="2B739A"/>
                </a:solidFill>
                <a:latin typeface="Scripter"/>
                <a:ea typeface="Scripter"/>
                <a:cs typeface="Scripter"/>
                <a:sym typeface="Scripter"/>
              </a:rPr>
              <a:t>“LOBSTER TALES WORKSHOP”</a:t>
            </a:r>
          </a:p>
        </p:txBody>
      </p:sp>
      <p:sp>
        <p:nvSpPr>
          <p:cNvPr name="TextBox 8" id="8"/>
          <p:cNvSpPr txBox="true"/>
          <p:nvPr/>
        </p:nvSpPr>
        <p:spPr>
          <a:xfrm rot="0">
            <a:off x="9958234" y="952500"/>
            <a:ext cx="2495439" cy="538326"/>
          </a:xfrm>
          <a:prstGeom prst="rect">
            <a:avLst/>
          </a:prstGeom>
        </p:spPr>
        <p:txBody>
          <a:bodyPr anchor="t" rtlCol="false" tIns="0" lIns="0" bIns="0" rIns="0">
            <a:spAutoFit/>
          </a:bodyPr>
          <a:lstStyle/>
          <a:p>
            <a:pPr algn="ctr">
              <a:lnSpc>
                <a:spcPts val="4306"/>
              </a:lnSpc>
              <a:spcBef>
                <a:spcPct val="0"/>
              </a:spcBef>
            </a:pPr>
            <a:r>
              <a:rPr lang="en-US" sz="3076">
                <a:solidFill>
                  <a:srgbClr val="2B739A"/>
                </a:solidFill>
                <a:latin typeface="Cloud"/>
                <a:ea typeface="Cloud"/>
                <a:cs typeface="Cloud"/>
                <a:sym typeface="Cloud"/>
              </a:rPr>
              <a:t>(For Explorers)</a:t>
            </a:r>
          </a:p>
        </p:txBody>
      </p:sp>
      <p:sp>
        <p:nvSpPr>
          <p:cNvPr name="TextBox 9" id="9"/>
          <p:cNvSpPr txBox="true"/>
          <p:nvPr/>
        </p:nvSpPr>
        <p:spPr>
          <a:xfrm rot="0">
            <a:off x="9958234" y="1631367"/>
            <a:ext cx="6693073" cy="3357246"/>
          </a:xfrm>
          <a:prstGeom prst="rect">
            <a:avLst/>
          </a:prstGeom>
        </p:spPr>
        <p:txBody>
          <a:bodyPr anchor="t" rtlCol="false" tIns="0" lIns="0" bIns="0" rIns="0">
            <a:spAutoFit/>
          </a:bodyPr>
          <a:lstStyle/>
          <a:p>
            <a:pPr algn="l" marL="690876" indent="-345438" lvl="1">
              <a:lnSpc>
                <a:spcPts val="4479"/>
              </a:lnSpc>
              <a:buFont typeface="Arial"/>
              <a:buChar char="•"/>
            </a:pPr>
            <a:r>
              <a:rPr lang="en-US" sz="3199">
                <a:solidFill>
                  <a:srgbClr val="2B739A"/>
                </a:solidFill>
                <a:latin typeface="Cloud"/>
                <a:ea typeface="Cloud"/>
                <a:cs typeface="Cloud"/>
                <a:sym typeface="Cloud"/>
              </a:rPr>
              <a:t>Blends cultural learning with social engagement</a:t>
            </a:r>
          </a:p>
          <a:p>
            <a:pPr algn="l" marL="690876" indent="-345438" lvl="1">
              <a:lnSpc>
                <a:spcPts val="4479"/>
              </a:lnSpc>
              <a:buFont typeface="Arial"/>
              <a:buChar char="•"/>
            </a:pPr>
            <a:r>
              <a:rPr lang="en-US" sz="3199">
                <a:solidFill>
                  <a:srgbClr val="2B739A"/>
                </a:solidFill>
                <a:latin typeface="Cloud"/>
                <a:ea typeface="Cloud"/>
                <a:cs typeface="Cloud"/>
                <a:sym typeface="Cloud"/>
              </a:rPr>
              <a:t>Evokes Atlantic maritime folklore storytelling</a:t>
            </a:r>
          </a:p>
          <a:p>
            <a:pPr algn="l" marL="690876" indent="-345438" lvl="1">
              <a:lnSpc>
                <a:spcPts val="4479"/>
              </a:lnSpc>
              <a:buFont typeface="Arial"/>
              <a:buChar char="•"/>
            </a:pPr>
            <a:r>
              <a:rPr lang="en-US" sz="3199">
                <a:solidFill>
                  <a:srgbClr val="2B739A"/>
                </a:solidFill>
                <a:latin typeface="Cloud"/>
                <a:ea typeface="Cloud"/>
                <a:cs typeface="Cloud"/>
                <a:sym typeface="Cloud"/>
              </a:rPr>
              <a:t>Reinforces Lobster Land’s authentic heritage</a:t>
            </a:r>
          </a:p>
        </p:txBody>
      </p:sp>
      <p:sp>
        <p:nvSpPr>
          <p:cNvPr name="TextBox 10" id="10"/>
          <p:cNvSpPr txBox="true"/>
          <p:nvPr/>
        </p:nvSpPr>
        <p:spPr>
          <a:xfrm rot="0">
            <a:off x="9958234" y="5455235"/>
            <a:ext cx="7301066" cy="3919221"/>
          </a:xfrm>
          <a:prstGeom prst="rect">
            <a:avLst/>
          </a:prstGeom>
        </p:spPr>
        <p:txBody>
          <a:bodyPr anchor="t" rtlCol="false" tIns="0" lIns="0" bIns="0" rIns="0">
            <a:spAutoFit/>
          </a:bodyPr>
          <a:lstStyle/>
          <a:p>
            <a:pPr algn="l">
              <a:lnSpc>
                <a:spcPts val="4479"/>
              </a:lnSpc>
            </a:pPr>
            <a:r>
              <a:rPr lang="en-US" sz="3199" u="sng">
                <a:solidFill>
                  <a:srgbClr val="2B739A"/>
                </a:solidFill>
                <a:latin typeface="Cloud"/>
                <a:ea typeface="Cloud"/>
                <a:cs typeface="Cloud"/>
                <a:sym typeface="Cloud"/>
              </a:rPr>
              <a:t>Challenge &amp; Trade-off</a:t>
            </a:r>
          </a:p>
          <a:p>
            <a:pPr algn="l" marL="690876" indent="-345438" lvl="1">
              <a:lnSpc>
                <a:spcPts val="4479"/>
              </a:lnSpc>
              <a:buFont typeface="Arial"/>
              <a:buChar char="•"/>
            </a:pPr>
            <a:r>
              <a:rPr lang="en-US" sz="3199">
                <a:solidFill>
                  <a:srgbClr val="2B739A"/>
                </a:solidFill>
                <a:latin typeface="Cloud"/>
                <a:ea typeface="Cloud"/>
                <a:cs typeface="Cloud"/>
                <a:sym typeface="Cloud"/>
              </a:rPr>
              <a:t>Balancing space &amp; budget across segments.</a:t>
            </a:r>
          </a:p>
          <a:p>
            <a:pPr algn="l" marL="690876" indent="-345438" lvl="1">
              <a:lnSpc>
                <a:spcPts val="4479"/>
              </a:lnSpc>
              <a:buFont typeface="Arial"/>
              <a:buChar char="•"/>
            </a:pPr>
            <a:r>
              <a:rPr lang="en-US" sz="3199">
                <a:solidFill>
                  <a:srgbClr val="2B739A"/>
                </a:solidFill>
                <a:latin typeface="Cloud"/>
                <a:ea typeface="Cloud"/>
                <a:cs typeface="Cloud"/>
                <a:sym typeface="Cloud"/>
              </a:rPr>
              <a:t>Flexible multi-use spaces (e.g., Maritime Culture Lab → dining area)</a:t>
            </a:r>
          </a:p>
          <a:p>
            <a:pPr algn="l" marL="690876" indent="-345438" lvl="1">
              <a:lnSpc>
                <a:spcPts val="4479"/>
              </a:lnSpc>
              <a:buFont typeface="Arial"/>
              <a:buChar char="•"/>
            </a:pPr>
            <a:r>
              <a:rPr lang="en-US" sz="3199">
                <a:solidFill>
                  <a:srgbClr val="2B739A"/>
                </a:solidFill>
                <a:latin typeface="Cloud"/>
                <a:ea typeface="Cloud"/>
                <a:cs typeface="Cloud"/>
                <a:sym typeface="Cloud"/>
              </a:rPr>
              <a:t>Optional paid shore excursions to maintain affordability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50563" y="7282576"/>
            <a:ext cx="6811551" cy="630708"/>
          </a:xfrm>
          <a:custGeom>
            <a:avLst/>
            <a:gdLst/>
            <a:ahLst/>
            <a:cxnLst/>
            <a:rect r="r" b="b" t="t" l="l"/>
            <a:pathLst>
              <a:path h="630708" w="6811551">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l="0" t="-93857" r="0" b="-458551"/>
            </a:stretch>
          </a:blipFill>
        </p:spPr>
      </p:sp>
      <p:sp>
        <p:nvSpPr>
          <p:cNvPr name="Freeform 7" id="7"/>
          <p:cNvSpPr/>
          <p:nvPr/>
        </p:nvSpPr>
        <p:spPr>
          <a:xfrm flipH="false" flipV="false" rot="0">
            <a:off x="2930259" y="7758912"/>
            <a:ext cx="6811551" cy="630708"/>
          </a:xfrm>
          <a:custGeom>
            <a:avLst/>
            <a:gdLst/>
            <a:ahLst/>
            <a:cxnLst/>
            <a:rect r="r" b="b" t="t" l="l"/>
            <a:pathLst>
              <a:path h="630708" w="6811551">
                <a:moveTo>
                  <a:pt x="0" y="0"/>
                </a:moveTo>
                <a:lnTo>
                  <a:pt x="6811551" y="0"/>
                </a:lnTo>
                <a:lnTo>
                  <a:pt x="6811551"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l="0" t="0" r="0" b="-552409"/>
            </a:stretch>
          </a:blipFill>
        </p:spPr>
      </p:sp>
      <p:sp>
        <p:nvSpPr>
          <p:cNvPr name="Freeform 8" id="8"/>
          <p:cNvSpPr/>
          <p:nvPr/>
        </p:nvSpPr>
        <p:spPr>
          <a:xfrm flipH="false" flipV="false" rot="0">
            <a:off x="1392742" y="1767995"/>
            <a:ext cx="7751258" cy="5639040"/>
          </a:xfrm>
          <a:custGeom>
            <a:avLst/>
            <a:gdLst/>
            <a:ahLst/>
            <a:cxnLst/>
            <a:rect r="r" b="b" t="t" l="l"/>
            <a:pathLst>
              <a:path h="5639040" w="7751258">
                <a:moveTo>
                  <a:pt x="0" y="0"/>
                </a:moveTo>
                <a:lnTo>
                  <a:pt x="7751258" y="0"/>
                </a:lnTo>
                <a:lnTo>
                  <a:pt x="7751258" y="5639040"/>
                </a:lnTo>
                <a:lnTo>
                  <a:pt x="0" y="5639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978574" y="4587515"/>
            <a:ext cx="1800771" cy="1748999"/>
          </a:xfrm>
          <a:custGeom>
            <a:avLst/>
            <a:gdLst/>
            <a:ahLst/>
            <a:cxnLst/>
            <a:rect r="r" b="b" t="t" l="l"/>
            <a:pathLst>
              <a:path h="1748999" w="1800771">
                <a:moveTo>
                  <a:pt x="0" y="0"/>
                </a:moveTo>
                <a:lnTo>
                  <a:pt x="1800771" y="0"/>
                </a:lnTo>
                <a:lnTo>
                  <a:pt x="1800771" y="1748999"/>
                </a:lnTo>
                <a:lnTo>
                  <a:pt x="0" y="1748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570494" y="5740707"/>
            <a:ext cx="3006637" cy="2018205"/>
          </a:xfrm>
          <a:custGeom>
            <a:avLst/>
            <a:gdLst/>
            <a:ahLst/>
            <a:cxnLst/>
            <a:rect r="r" b="b" t="t" l="l"/>
            <a:pathLst>
              <a:path h="2018205" w="3006637">
                <a:moveTo>
                  <a:pt x="0" y="0"/>
                </a:moveTo>
                <a:lnTo>
                  <a:pt x="3006638" y="0"/>
                </a:lnTo>
                <a:lnTo>
                  <a:pt x="3006638" y="2018205"/>
                </a:lnTo>
                <a:lnTo>
                  <a:pt x="0" y="20182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612004" y="3493832"/>
            <a:ext cx="6923618" cy="1781148"/>
          </a:xfrm>
          <a:prstGeom prst="rect">
            <a:avLst/>
          </a:prstGeom>
        </p:spPr>
        <p:txBody>
          <a:bodyPr anchor="t" rtlCol="false" tIns="0" lIns="0" bIns="0" rIns="0">
            <a:spAutoFit/>
          </a:bodyPr>
          <a:lstStyle/>
          <a:p>
            <a:pPr algn="l">
              <a:lnSpc>
                <a:spcPts val="12970"/>
              </a:lnSpc>
            </a:pPr>
            <a:r>
              <a:rPr lang="en-US" sz="11478">
                <a:solidFill>
                  <a:srgbClr val="2B739A"/>
                </a:solidFill>
                <a:latin typeface="Scripter"/>
                <a:ea typeface="Scripter"/>
                <a:cs typeface="Scripter"/>
                <a:sym typeface="Scripter"/>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8693745" y="1897380"/>
            <a:ext cx="0" cy="6492240"/>
          </a:xfrm>
          <a:prstGeom prst="line">
            <a:avLst/>
          </a:prstGeom>
          <a:ln cap="flat" w="38100">
            <a:solidFill>
              <a:srgbClr val="2B739A"/>
            </a:solidFill>
            <a:prstDash val="solid"/>
            <a:headEnd type="none" len="sm" w="sm"/>
            <a:tailEnd type="none" len="sm" w="sm"/>
          </a:ln>
        </p:spPr>
      </p:sp>
      <p:sp>
        <p:nvSpPr>
          <p:cNvPr name="Freeform 4" id="4"/>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922332" y="3086100"/>
            <a:ext cx="6360037" cy="4114800"/>
          </a:xfrm>
          <a:custGeom>
            <a:avLst/>
            <a:gdLst/>
            <a:ahLst/>
            <a:cxnLst/>
            <a:rect r="r" b="b" t="t" l="l"/>
            <a:pathLst>
              <a:path h="4114800" w="6360037">
                <a:moveTo>
                  <a:pt x="0" y="0"/>
                </a:moveTo>
                <a:lnTo>
                  <a:pt x="6360037" y="0"/>
                </a:lnTo>
                <a:lnTo>
                  <a:pt x="636003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674820" y="4757420"/>
            <a:ext cx="6589810" cy="3498850"/>
          </a:xfrm>
          <a:prstGeom prst="rect">
            <a:avLst/>
          </a:prstGeom>
        </p:spPr>
        <p:txBody>
          <a:bodyPr anchor="t" rtlCol="false" tIns="0" lIns="0" bIns="0" rIns="0">
            <a:spAutoFit/>
          </a:bodyPr>
          <a:lstStyle/>
          <a:p>
            <a:pPr algn="l">
              <a:lnSpc>
                <a:spcPts val="3499"/>
              </a:lnSpc>
            </a:pPr>
            <a:r>
              <a:rPr lang="en-US" sz="2499">
                <a:solidFill>
                  <a:srgbClr val="2B739A"/>
                </a:solidFill>
                <a:latin typeface="Cloud"/>
                <a:ea typeface="Cloud"/>
                <a:cs typeface="Cloud"/>
                <a:sym typeface="Cloud"/>
              </a:rPr>
              <a:t>A Tableau dashboard was developed to work with a dataset containing specifications for cruise ships across major cruise lines. The data includes details such as ship age, size, passenger capacity, crew numbers, and passenger density, helping to uncover key trends and operational insights in the cruise industry.</a:t>
            </a:r>
          </a:p>
        </p:txBody>
      </p:sp>
      <p:sp>
        <p:nvSpPr>
          <p:cNvPr name="TextBox 8" id="8"/>
          <p:cNvSpPr txBox="true"/>
          <p:nvPr/>
        </p:nvSpPr>
        <p:spPr>
          <a:xfrm rot="0">
            <a:off x="9674820" y="2213211"/>
            <a:ext cx="6281810" cy="2483612"/>
          </a:xfrm>
          <a:prstGeom prst="rect">
            <a:avLst/>
          </a:prstGeom>
        </p:spPr>
        <p:txBody>
          <a:bodyPr anchor="t" rtlCol="false" tIns="0" lIns="0" bIns="0" rIns="0">
            <a:spAutoFit/>
          </a:bodyPr>
          <a:lstStyle/>
          <a:p>
            <a:pPr algn="l">
              <a:lnSpc>
                <a:spcPts val="9379"/>
              </a:lnSpc>
            </a:pPr>
            <a:r>
              <a:rPr lang="en-US" sz="8300">
                <a:solidFill>
                  <a:srgbClr val="2B739A"/>
                </a:solidFill>
                <a:latin typeface="Scripter"/>
                <a:ea typeface="Scripter"/>
                <a:cs typeface="Scripter"/>
                <a:sym typeface="Scripter"/>
              </a:rPr>
              <a:t>DATA VISUALIZATION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3280095" y="-8018789"/>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7317132" y="4630517"/>
            <a:ext cx="13761280" cy="13675272"/>
          </a:xfrm>
          <a:custGeom>
            <a:avLst/>
            <a:gdLst/>
            <a:ahLst/>
            <a:cxnLst/>
            <a:rect r="r" b="b" t="t" l="l"/>
            <a:pathLst>
              <a:path h="13675272" w="13761280">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4544" y="1028700"/>
            <a:ext cx="15058911" cy="8658874"/>
          </a:xfrm>
          <a:custGeom>
            <a:avLst/>
            <a:gdLst/>
            <a:ahLst/>
            <a:cxnLst/>
            <a:rect r="r" b="b" t="t" l="l"/>
            <a:pathLst>
              <a:path h="8658874" w="15058911">
                <a:moveTo>
                  <a:pt x="0" y="0"/>
                </a:moveTo>
                <a:lnTo>
                  <a:pt x="15058912" y="0"/>
                </a:lnTo>
                <a:lnTo>
                  <a:pt x="15058912" y="8658874"/>
                </a:lnTo>
                <a:lnTo>
                  <a:pt x="0" y="8658874"/>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0610917" y="-4579449"/>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462127">
            <a:off x="16172626" y="-3507633"/>
            <a:ext cx="12887025" cy="12806481"/>
          </a:xfrm>
          <a:custGeom>
            <a:avLst/>
            <a:gdLst/>
            <a:ahLst/>
            <a:cxnLst/>
            <a:rect r="r" b="b" t="t" l="l"/>
            <a:pathLst>
              <a:path h="12806481" w="12887025">
                <a:moveTo>
                  <a:pt x="0" y="0"/>
                </a:moveTo>
                <a:lnTo>
                  <a:pt x="12887025" y="0"/>
                </a:lnTo>
                <a:lnTo>
                  <a:pt x="12887025" y="12806482"/>
                </a:lnTo>
                <a:lnTo>
                  <a:pt x="0" y="1280648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82703" y="7246769"/>
            <a:ext cx="4322593" cy="2690814"/>
          </a:xfrm>
          <a:custGeom>
            <a:avLst/>
            <a:gdLst/>
            <a:ahLst/>
            <a:cxnLst/>
            <a:rect r="r" b="b" t="t" l="l"/>
            <a:pathLst>
              <a:path h="2690814" w="4322593">
                <a:moveTo>
                  <a:pt x="0" y="0"/>
                </a:moveTo>
                <a:lnTo>
                  <a:pt x="4322594" y="0"/>
                </a:lnTo>
                <a:lnTo>
                  <a:pt x="4322594" y="2690814"/>
                </a:lnTo>
                <a:lnTo>
                  <a:pt x="0" y="2690814"/>
                </a:lnTo>
                <a:lnTo>
                  <a:pt x="0" y="0"/>
                </a:lnTo>
                <a:close/>
              </a:path>
            </a:pathLst>
          </a:custGeom>
          <a:blipFill>
            <a:blip r:embed="rId5"/>
            <a:stretch>
              <a:fillRect l="0" t="0" r="0" b="0"/>
            </a:stretch>
          </a:blipFill>
        </p:spPr>
      </p:sp>
      <p:sp>
        <p:nvSpPr>
          <p:cNvPr name="TextBox 6" id="6"/>
          <p:cNvSpPr txBox="true"/>
          <p:nvPr/>
        </p:nvSpPr>
        <p:spPr>
          <a:xfrm rot="0">
            <a:off x="5094055" y="2803886"/>
            <a:ext cx="8099890" cy="540385"/>
          </a:xfrm>
          <a:prstGeom prst="rect">
            <a:avLst/>
          </a:prstGeom>
        </p:spPr>
        <p:txBody>
          <a:bodyPr anchor="t" rtlCol="false" tIns="0" lIns="0" bIns="0" rIns="0">
            <a:spAutoFit/>
          </a:bodyPr>
          <a:lstStyle/>
          <a:p>
            <a:pPr algn="ctr">
              <a:lnSpc>
                <a:spcPts val="4339"/>
              </a:lnSpc>
            </a:pPr>
            <a:r>
              <a:rPr lang="en-US" sz="3099" b="true">
                <a:solidFill>
                  <a:srgbClr val="2B739A"/>
                </a:solidFill>
                <a:latin typeface="Cloud Bold"/>
                <a:ea typeface="Cloud Bold"/>
                <a:cs typeface="Cloud Bold"/>
                <a:sym typeface="Cloud Bold"/>
              </a:rPr>
              <a:t>Caribbean Ports Dataset</a:t>
            </a:r>
          </a:p>
        </p:txBody>
      </p:sp>
      <p:sp>
        <p:nvSpPr>
          <p:cNvPr name="TextBox 7" id="7"/>
          <p:cNvSpPr txBox="true"/>
          <p:nvPr/>
        </p:nvSpPr>
        <p:spPr>
          <a:xfrm rot="0">
            <a:off x="3450570" y="3647589"/>
            <a:ext cx="11386860" cy="3599180"/>
          </a:xfrm>
          <a:prstGeom prst="rect">
            <a:avLst/>
          </a:prstGeom>
        </p:spPr>
        <p:txBody>
          <a:bodyPr anchor="t" rtlCol="false" tIns="0" lIns="0" bIns="0" rIns="0">
            <a:spAutoFit/>
          </a:bodyPr>
          <a:lstStyle/>
          <a:p>
            <a:pPr algn="ctr">
              <a:lnSpc>
                <a:spcPts val="3220"/>
              </a:lnSpc>
            </a:pPr>
            <a:r>
              <a:rPr lang="en-US" sz="2300">
                <a:solidFill>
                  <a:srgbClr val="2B739A"/>
                </a:solidFill>
                <a:latin typeface="Cloud"/>
                <a:ea typeface="Cloud"/>
                <a:cs typeface="Cloud"/>
                <a:sym typeface="Cloud"/>
              </a:rPr>
              <a:t>The dataset analyzed contains detailed information about Caribbean cruise ports, including metrics such as the average annual number of visitors, passenger spending at different types of ports (Major, Boutique, Private, Eco/Nature), customer satisfaction scores, and local attractions ratings. It covers ports across various regions like the Southern, Eastern, and Western Caribbean, as well as the Bahamas. The data helps to identify trends in visitor traffic, spending behavior, passenger satisfaction, and the attractiveness of local destinations, offering valuable insights into the cruise tourism landscape.</a:t>
            </a:r>
          </a:p>
          <a:p>
            <a:pPr algn="ctr">
              <a:lnSpc>
                <a:spcPts val="3220"/>
              </a:lnSpc>
            </a:pPr>
          </a:p>
        </p:txBody>
      </p:sp>
      <p:sp>
        <p:nvSpPr>
          <p:cNvPr name="TextBox 8" id="8"/>
          <p:cNvSpPr txBox="true"/>
          <p:nvPr/>
        </p:nvSpPr>
        <p:spPr>
          <a:xfrm rot="0">
            <a:off x="4594707" y="1415554"/>
            <a:ext cx="9098586" cy="1464532"/>
          </a:xfrm>
          <a:prstGeom prst="rect">
            <a:avLst/>
          </a:prstGeom>
        </p:spPr>
        <p:txBody>
          <a:bodyPr anchor="t" rtlCol="false" tIns="0" lIns="0" bIns="0" rIns="0">
            <a:spAutoFit/>
          </a:bodyPr>
          <a:lstStyle/>
          <a:p>
            <a:pPr algn="ctr">
              <a:lnSpc>
                <a:spcPts val="10601"/>
              </a:lnSpc>
            </a:pPr>
            <a:r>
              <a:rPr lang="en-US" sz="9382">
                <a:solidFill>
                  <a:srgbClr val="2B739A"/>
                </a:solidFill>
                <a:latin typeface="Scripter"/>
                <a:ea typeface="Scripter"/>
                <a:cs typeface="Scripter"/>
                <a:sym typeface="Scripter"/>
              </a:rPr>
              <a:t>SUMMARY STATS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0501063" y="3051372"/>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6905947" y="-11286330"/>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396062" y="-30666"/>
            <a:ext cx="3498473" cy="2680705"/>
          </a:xfrm>
          <a:custGeom>
            <a:avLst/>
            <a:gdLst/>
            <a:ahLst/>
            <a:cxnLst/>
            <a:rect r="r" b="b" t="t" l="l"/>
            <a:pathLst>
              <a:path h="2680705" w="3498473">
                <a:moveTo>
                  <a:pt x="0" y="0"/>
                </a:moveTo>
                <a:lnTo>
                  <a:pt x="3498472" y="0"/>
                </a:lnTo>
                <a:lnTo>
                  <a:pt x="3498472" y="2680705"/>
                </a:lnTo>
                <a:lnTo>
                  <a:pt x="0" y="2680705"/>
                </a:lnTo>
                <a:lnTo>
                  <a:pt x="0" y="0"/>
                </a:lnTo>
                <a:close/>
              </a:path>
            </a:pathLst>
          </a:custGeom>
          <a:blipFill>
            <a:blip r:embed="rId5"/>
            <a:stretch>
              <a:fillRect l="0" t="0" r="0" b="0"/>
            </a:stretch>
          </a:blipFill>
        </p:spPr>
      </p:sp>
      <p:grpSp>
        <p:nvGrpSpPr>
          <p:cNvPr name="Group 6" id="6"/>
          <p:cNvGrpSpPr/>
          <p:nvPr/>
        </p:nvGrpSpPr>
        <p:grpSpPr>
          <a:xfrm rot="0">
            <a:off x="1028700" y="3523152"/>
            <a:ext cx="4317826" cy="4927314"/>
            <a:chOff x="0" y="0"/>
            <a:chExt cx="1137205" cy="1297729"/>
          </a:xfrm>
        </p:grpSpPr>
        <p:sp>
          <p:nvSpPr>
            <p:cNvPr name="Freeform 7" id="7"/>
            <p:cNvSpPr/>
            <p:nvPr/>
          </p:nvSpPr>
          <p:spPr>
            <a:xfrm flipH="false" flipV="false" rot="0">
              <a:off x="0" y="0"/>
              <a:ext cx="1137205" cy="1297729"/>
            </a:xfrm>
            <a:custGeom>
              <a:avLst/>
              <a:gdLst/>
              <a:ahLst/>
              <a:cxnLst/>
              <a:rect r="r" b="b" t="t" l="l"/>
              <a:pathLst>
                <a:path h="1297729" w="1137205">
                  <a:moveTo>
                    <a:pt x="91444" y="0"/>
                  </a:moveTo>
                  <a:lnTo>
                    <a:pt x="1045762" y="0"/>
                  </a:lnTo>
                  <a:cubicBezTo>
                    <a:pt x="1070014" y="0"/>
                    <a:pt x="1093273" y="9634"/>
                    <a:pt x="1110422" y="26783"/>
                  </a:cubicBezTo>
                  <a:cubicBezTo>
                    <a:pt x="1127571" y="43932"/>
                    <a:pt x="1137205" y="67191"/>
                    <a:pt x="1137205" y="91444"/>
                  </a:cubicBezTo>
                  <a:lnTo>
                    <a:pt x="1137205" y="1206285"/>
                  </a:lnTo>
                  <a:cubicBezTo>
                    <a:pt x="1137205" y="1230537"/>
                    <a:pt x="1127571" y="1253796"/>
                    <a:pt x="1110422" y="1270945"/>
                  </a:cubicBezTo>
                  <a:cubicBezTo>
                    <a:pt x="1093273" y="1288094"/>
                    <a:pt x="1070014" y="1297729"/>
                    <a:pt x="1045762" y="1297729"/>
                  </a:cubicBezTo>
                  <a:lnTo>
                    <a:pt x="91444" y="1297729"/>
                  </a:lnTo>
                  <a:cubicBezTo>
                    <a:pt x="67191" y="1297729"/>
                    <a:pt x="43932" y="1288094"/>
                    <a:pt x="26783" y="1270945"/>
                  </a:cubicBezTo>
                  <a:cubicBezTo>
                    <a:pt x="9634" y="1253796"/>
                    <a:pt x="0" y="1230537"/>
                    <a:pt x="0" y="1206285"/>
                  </a:cubicBezTo>
                  <a:lnTo>
                    <a:pt x="0" y="91444"/>
                  </a:lnTo>
                  <a:cubicBezTo>
                    <a:pt x="0" y="67191"/>
                    <a:pt x="9634" y="43932"/>
                    <a:pt x="26783" y="26783"/>
                  </a:cubicBezTo>
                  <a:cubicBezTo>
                    <a:pt x="43932" y="9634"/>
                    <a:pt x="67191" y="0"/>
                    <a:pt x="91444" y="0"/>
                  </a:cubicBezTo>
                  <a:close/>
                </a:path>
              </a:pathLst>
            </a:custGeom>
            <a:solidFill>
              <a:srgbClr val="0983C7"/>
            </a:solidFill>
          </p:spPr>
        </p:sp>
        <p:sp>
          <p:nvSpPr>
            <p:cNvPr name="TextBox 8" id="8"/>
            <p:cNvSpPr txBox="true"/>
            <p:nvPr/>
          </p:nvSpPr>
          <p:spPr>
            <a:xfrm>
              <a:off x="0" y="-38100"/>
              <a:ext cx="1137205" cy="1335829"/>
            </a:xfrm>
            <a:prstGeom prst="rect">
              <a:avLst/>
            </a:prstGeom>
          </p:spPr>
          <p:txBody>
            <a:bodyPr anchor="ctr" rtlCol="false" tIns="50800" lIns="50800" bIns="50800" rIns="50800"/>
            <a:lstStyle/>
            <a:p>
              <a:pPr algn="ctr">
                <a:lnSpc>
                  <a:spcPts val="3079"/>
                </a:lnSpc>
              </a:pPr>
              <a:r>
                <a:rPr lang="en-US" sz="2199">
                  <a:solidFill>
                    <a:srgbClr val="FFFFFF"/>
                  </a:solidFill>
                  <a:latin typeface="Canva Sans"/>
                  <a:ea typeface="Canva Sans"/>
                  <a:cs typeface="Canva Sans"/>
                  <a:sym typeface="Canva Sans"/>
                </a:rPr>
                <a:t>Ports in the</a:t>
              </a:r>
              <a:r>
                <a:rPr lang="en-US" b="true" sz="2199">
                  <a:solidFill>
                    <a:srgbClr val="FFFFFF"/>
                  </a:solidFill>
                  <a:latin typeface="Canva Sans Bold"/>
                  <a:ea typeface="Canva Sans Bold"/>
                  <a:cs typeface="Canva Sans Bold"/>
                  <a:sym typeface="Canva Sans Bold"/>
                </a:rPr>
                <a:t> Southern Caribbean</a:t>
              </a:r>
              <a:r>
                <a:rPr lang="en-US" sz="2199">
                  <a:solidFill>
                    <a:srgbClr val="FFFFFF"/>
                  </a:solidFill>
                  <a:latin typeface="Canva Sans"/>
                  <a:ea typeface="Canva Sans"/>
                  <a:cs typeface="Canva Sans"/>
                  <a:sym typeface="Canva Sans"/>
                </a:rPr>
                <a:t> attract the highest average number of annual visitors </a:t>
              </a:r>
              <a:r>
                <a:rPr lang="en-US" b="true" sz="2199">
                  <a:solidFill>
                    <a:srgbClr val="FFFFFF"/>
                  </a:solidFill>
                  <a:latin typeface="Canva Sans Bold"/>
                  <a:ea typeface="Canva Sans Bold"/>
                  <a:cs typeface="Canva Sans Bold"/>
                  <a:sym typeface="Canva Sans Bold"/>
                </a:rPr>
                <a:t>(over 812,000)</a:t>
              </a:r>
              <a:r>
                <a:rPr lang="en-US" sz="2199">
                  <a:solidFill>
                    <a:srgbClr val="FFFFFF"/>
                  </a:solidFill>
                  <a:latin typeface="Canva Sans"/>
                  <a:ea typeface="Canva Sans"/>
                  <a:cs typeface="Canva Sans"/>
                  <a:sym typeface="Canva Sans"/>
                </a:rPr>
                <a:t>, followed by the Eastern Caribbean. In contrast, the Bahamas and Western regions receive significantly fewer visitors on average.</a:t>
              </a:r>
            </a:p>
          </p:txBody>
        </p:sp>
      </p:grpSp>
      <p:grpSp>
        <p:nvGrpSpPr>
          <p:cNvPr name="Group 9" id="9"/>
          <p:cNvGrpSpPr/>
          <p:nvPr/>
        </p:nvGrpSpPr>
        <p:grpSpPr>
          <a:xfrm rot="0">
            <a:off x="6983129" y="3523152"/>
            <a:ext cx="4307566" cy="4918300"/>
            <a:chOff x="0" y="0"/>
            <a:chExt cx="1134503" cy="1295355"/>
          </a:xfrm>
        </p:grpSpPr>
        <p:sp>
          <p:nvSpPr>
            <p:cNvPr name="Freeform 10" id="10"/>
            <p:cNvSpPr/>
            <p:nvPr/>
          </p:nvSpPr>
          <p:spPr>
            <a:xfrm flipH="false" flipV="false" rot="0">
              <a:off x="0" y="0"/>
              <a:ext cx="1134503" cy="1295355"/>
            </a:xfrm>
            <a:custGeom>
              <a:avLst/>
              <a:gdLst/>
              <a:ahLst/>
              <a:cxnLst/>
              <a:rect r="r" b="b" t="t" l="l"/>
              <a:pathLst>
                <a:path h="1295355" w="1134503">
                  <a:moveTo>
                    <a:pt x="91661" y="0"/>
                  </a:moveTo>
                  <a:lnTo>
                    <a:pt x="1042842" y="0"/>
                  </a:lnTo>
                  <a:cubicBezTo>
                    <a:pt x="1067152" y="0"/>
                    <a:pt x="1090466" y="9657"/>
                    <a:pt x="1107656" y="26847"/>
                  </a:cubicBezTo>
                  <a:cubicBezTo>
                    <a:pt x="1124846" y="44037"/>
                    <a:pt x="1134503" y="67351"/>
                    <a:pt x="1134503" y="91661"/>
                  </a:cubicBezTo>
                  <a:lnTo>
                    <a:pt x="1134503" y="1203693"/>
                  </a:lnTo>
                  <a:cubicBezTo>
                    <a:pt x="1134503" y="1254316"/>
                    <a:pt x="1093465" y="1295355"/>
                    <a:pt x="1042842" y="1295355"/>
                  </a:cubicBezTo>
                  <a:lnTo>
                    <a:pt x="91661" y="1295355"/>
                  </a:lnTo>
                  <a:cubicBezTo>
                    <a:pt x="67351" y="1295355"/>
                    <a:pt x="44037" y="1285697"/>
                    <a:pt x="26847" y="1268508"/>
                  </a:cubicBezTo>
                  <a:cubicBezTo>
                    <a:pt x="9657" y="1251318"/>
                    <a:pt x="0" y="1228003"/>
                    <a:pt x="0" y="1203693"/>
                  </a:cubicBezTo>
                  <a:lnTo>
                    <a:pt x="0" y="91661"/>
                  </a:lnTo>
                  <a:cubicBezTo>
                    <a:pt x="0" y="41038"/>
                    <a:pt x="41038" y="0"/>
                    <a:pt x="91661" y="0"/>
                  </a:cubicBezTo>
                  <a:close/>
                </a:path>
              </a:pathLst>
            </a:custGeom>
            <a:solidFill>
              <a:srgbClr val="0983C7"/>
            </a:solidFill>
          </p:spPr>
        </p:sp>
        <p:sp>
          <p:nvSpPr>
            <p:cNvPr name="TextBox 11" id="11"/>
            <p:cNvSpPr txBox="true"/>
            <p:nvPr/>
          </p:nvSpPr>
          <p:spPr>
            <a:xfrm>
              <a:off x="0" y="-38100"/>
              <a:ext cx="1134503" cy="1333455"/>
            </a:xfrm>
            <a:prstGeom prst="rect">
              <a:avLst/>
            </a:prstGeom>
          </p:spPr>
          <p:txBody>
            <a:bodyPr anchor="ctr" rtlCol="false" tIns="50800" lIns="50800" bIns="50800" rIns="50800"/>
            <a:lstStyle/>
            <a:p>
              <a:pPr algn="ctr">
                <a:lnSpc>
                  <a:spcPts val="3079"/>
                </a:lnSpc>
              </a:pPr>
              <a:r>
                <a:rPr lang="en-US" sz="2199">
                  <a:solidFill>
                    <a:srgbClr val="FFFFFF"/>
                  </a:solidFill>
                  <a:latin typeface="Canva Sans"/>
                  <a:ea typeface="Canva Sans"/>
                  <a:cs typeface="Canva Sans"/>
                  <a:sym typeface="Canva Sans"/>
                </a:rPr>
                <a:t>Passengers tend to </a:t>
              </a:r>
              <a:r>
                <a:rPr lang="en-US" b="true" sz="2199">
                  <a:solidFill>
                    <a:srgbClr val="FFFFFF"/>
                  </a:solidFill>
                  <a:latin typeface="Canva Sans Bold"/>
                  <a:ea typeface="Canva Sans Bold"/>
                  <a:cs typeface="Canva Sans Bold"/>
                  <a:sym typeface="Canva Sans Bold"/>
                </a:rPr>
                <a:t>spend the most at Major ports (123.65 USD on average)</a:t>
              </a:r>
              <a:r>
                <a:rPr lang="en-US" sz="2199">
                  <a:solidFill>
                    <a:srgbClr val="FFFFFF"/>
                  </a:solidFill>
                  <a:latin typeface="Canva Sans"/>
                  <a:ea typeface="Canva Sans"/>
                  <a:cs typeface="Canva Sans"/>
                  <a:sym typeface="Canva Sans"/>
                </a:rPr>
                <a:t>, followed closely by Boutique and Eco/Nature ports. </a:t>
              </a:r>
              <a:r>
                <a:rPr lang="en-US" b="true" sz="2199">
                  <a:solidFill>
                    <a:srgbClr val="FFFFFF"/>
                  </a:solidFill>
                  <a:latin typeface="Canva Sans Bold"/>
                  <a:ea typeface="Canva Sans Bold"/>
                  <a:cs typeface="Canva Sans Bold"/>
                  <a:sym typeface="Canva Sans Bold"/>
                </a:rPr>
                <a:t>Private ports show the lowest average shore spending at about 93.09 USD per passenger</a:t>
              </a:r>
              <a:r>
                <a:rPr lang="en-US" sz="2199">
                  <a:solidFill>
                    <a:srgbClr val="FFFFFF"/>
                  </a:solidFill>
                  <a:latin typeface="Canva Sans"/>
                  <a:ea typeface="Canva Sans"/>
                  <a:cs typeface="Canva Sans"/>
                  <a:sym typeface="Canva Sans"/>
                </a:rPr>
                <a:t>.</a:t>
              </a:r>
            </a:p>
          </p:txBody>
        </p:sp>
      </p:grpSp>
      <p:grpSp>
        <p:nvGrpSpPr>
          <p:cNvPr name="Group 12" id="12"/>
          <p:cNvGrpSpPr/>
          <p:nvPr/>
        </p:nvGrpSpPr>
        <p:grpSpPr>
          <a:xfrm rot="0">
            <a:off x="12927299" y="3523152"/>
            <a:ext cx="4332001" cy="4924449"/>
            <a:chOff x="0" y="0"/>
            <a:chExt cx="1140939" cy="1296974"/>
          </a:xfrm>
        </p:grpSpPr>
        <p:sp>
          <p:nvSpPr>
            <p:cNvPr name="Freeform 13" id="13"/>
            <p:cNvSpPr/>
            <p:nvPr/>
          </p:nvSpPr>
          <p:spPr>
            <a:xfrm flipH="false" flipV="false" rot="0">
              <a:off x="0" y="0"/>
              <a:ext cx="1140938" cy="1296974"/>
            </a:xfrm>
            <a:custGeom>
              <a:avLst/>
              <a:gdLst/>
              <a:ahLst/>
              <a:cxnLst/>
              <a:rect r="r" b="b" t="t" l="l"/>
              <a:pathLst>
                <a:path h="1296974" w="1140938">
                  <a:moveTo>
                    <a:pt x="91144" y="0"/>
                  </a:moveTo>
                  <a:lnTo>
                    <a:pt x="1049794" y="0"/>
                  </a:lnTo>
                  <a:cubicBezTo>
                    <a:pt x="1100132" y="0"/>
                    <a:pt x="1140938" y="40807"/>
                    <a:pt x="1140938" y="91144"/>
                  </a:cubicBezTo>
                  <a:lnTo>
                    <a:pt x="1140938" y="1205830"/>
                  </a:lnTo>
                  <a:cubicBezTo>
                    <a:pt x="1140938" y="1256167"/>
                    <a:pt x="1100132" y="1296974"/>
                    <a:pt x="1049794" y="1296974"/>
                  </a:cubicBezTo>
                  <a:lnTo>
                    <a:pt x="91144" y="1296974"/>
                  </a:lnTo>
                  <a:cubicBezTo>
                    <a:pt x="40807" y="1296974"/>
                    <a:pt x="0" y="1256167"/>
                    <a:pt x="0" y="1205830"/>
                  </a:cubicBezTo>
                  <a:lnTo>
                    <a:pt x="0" y="91144"/>
                  </a:lnTo>
                  <a:cubicBezTo>
                    <a:pt x="0" y="40807"/>
                    <a:pt x="40807" y="0"/>
                    <a:pt x="91144" y="0"/>
                  </a:cubicBezTo>
                  <a:close/>
                </a:path>
              </a:pathLst>
            </a:custGeom>
            <a:solidFill>
              <a:srgbClr val="0983C7"/>
            </a:solidFill>
          </p:spPr>
        </p:sp>
        <p:sp>
          <p:nvSpPr>
            <p:cNvPr name="TextBox 14" id="14"/>
            <p:cNvSpPr txBox="true"/>
            <p:nvPr/>
          </p:nvSpPr>
          <p:spPr>
            <a:xfrm>
              <a:off x="0" y="-38100"/>
              <a:ext cx="1140939" cy="1335074"/>
            </a:xfrm>
            <a:prstGeom prst="rect">
              <a:avLst/>
            </a:prstGeom>
          </p:spPr>
          <p:txBody>
            <a:bodyPr anchor="ctr" rtlCol="false" tIns="50800" lIns="50800" bIns="50800" rIns="50800"/>
            <a:lstStyle/>
            <a:p>
              <a:pPr algn="ctr">
                <a:lnSpc>
                  <a:spcPts val="3079"/>
                </a:lnSpc>
              </a:pPr>
              <a:r>
                <a:rPr lang="en-US" b="true" sz="2199">
                  <a:solidFill>
                    <a:srgbClr val="FFFFFF"/>
                  </a:solidFill>
                  <a:latin typeface="Canva Sans Bold"/>
                  <a:ea typeface="Canva Sans Bold"/>
                  <a:cs typeface="Canva Sans Bold"/>
                  <a:sym typeface="Canva Sans Bold"/>
                </a:rPr>
                <a:t>Customer satisfaction is highest at Boutique ports across all regions</a:t>
              </a:r>
              <a:r>
                <a:rPr lang="en-US" sz="2199">
                  <a:solidFill>
                    <a:srgbClr val="FFFFFF"/>
                  </a:solidFill>
                  <a:latin typeface="Canva Sans"/>
                  <a:ea typeface="Canva Sans"/>
                  <a:cs typeface="Canva Sans"/>
                  <a:sym typeface="Canva Sans"/>
                </a:rPr>
                <a:t>, especially in the Bahamas with an average score of</a:t>
              </a:r>
              <a:r>
                <a:rPr lang="en-US" b="true" sz="2199">
                  <a:solidFill>
                    <a:srgbClr val="FFFFFF"/>
                  </a:solidFill>
                  <a:latin typeface="Canva Sans Bold"/>
                  <a:ea typeface="Canva Sans Bold"/>
                  <a:cs typeface="Canva Sans Bold"/>
                  <a:sym typeface="Canva Sans Bold"/>
                </a:rPr>
                <a:t> </a:t>
              </a:r>
              <a:r>
                <a:rPr lang="en-US" sz="2199">
                  <a:solidFill>
                    <a:srgbClr val="FFFFFF"/>
                  </a:solidFill>
                  <a:latin typeface="Canva Sans"/>
                  <a:ea typeface="Canva Sans"/>
                  <a:cs typeface="Canva Sans"/>
                  <a:sym typeface="Canva Sans"/>
                </a:rPr>
                <a:t>9.21. </a:t>
              </a:r>
              <a:r>
                <a:rPr lang="en-US" b="true" sz="2199">
                  <a:solidFill>
                    <a:srgbClr val="FFFFFF"/>
                  </a:solidFill>
                  <a:latin typeface="Canva Sans Bold"/>
                  <a:ea typeface="Canva Sans Bold"/>
                  <a:cs typeface="Canva Sans Bold"/>
                  <a:sym typeface="Canva Sans Bold"/>
                </a:rPr>
                <a:t>Major ports generally receive lower satisfaction</a:t>
              </a:r>
              <a:r>
                <a:rPr lang="en-US" sz="2199">
                  <a:solidFill>
                    <a:srgbClr val="FFFFFF"/>
                  </a:solidFill>
                  <a:latin typeface="Canva Sans"/>
                  <a:ea typeface="Canva Sans"/>
                  <a:cs typeface="Canva Sans"/>
                  <a:sym typeface="Canva Sans"/>
                </a:rPr>
                <a:t> scores compared to Boutique and Private ports. </a:t>
              </a:r>
            </a:p>
          </p:txBody>
        </p:sp>
      </p:grpSp>
      <p:sp>
        <p:nvSpPr>
          <p:cNvPr name="Freeform 15" id="15"/>
          <p:cNvSpPr/>
          <p:nvPr/>
        </p:nvSpPr>
        <p:spPr>
          <a:xfrm flipH="false" flipV="false" rot="0">
            <a:off x="14778276" y="318235"/>
            <a:ext cx="2394145" cy="2043738"/>
          </a:xfrm>
          <a:custGeom>
            <a:avLst/>
            <a:gdLst/>
            <a:ahLst/>
            <a:cxnLst/>
            <a:rect r="r" b="b" t="t" l="l"/>
            <a:pathLst>
              <a:path h="2043738" w="2394145">
                <a:moveTo>
                  <a:pt x="0" y="0"/>
                </a:moveTo>
                <a:lnTo>
                  <a:pt x="2394145" y="0"/>
                </a:lnTo>
                <a:lnTo>
                  <a:pt x="2394145" y="2043738"/>
                </a:lnTo>
                <a:lnTo>
                  <a:pt x="0" y="204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990600"/>
            <a:ext cx="8635652" cy="1659439"/>
          </a:xfrm>
          <a:prstGeom prst="rect">
            <a:avLst/>
          </a:prstGeom>
        </p:spPr>
        <p:txBody>
          <a:bodyPr anchor="t" rtlCol="false" tIns="0" lIns="0" bIns="0" rIns="0">
            <a:spAutoFit/>
          </a:bodyPr>
          <a:lstStyle/>
          <a:p>
            <a:pPr algn="l">
              <a:lnSpc>
                <a:spcPts val="12050"/>
              </a:lnSpc>
            </a:pPr>
            <a:r>
              <a:rPr lang="en-US" sz="10664">
                <a:solidFill>
                  <a:srgbClr val="2B739A"/>
                </a:solidFill>
                <a:latin typeface="Scripter"/>
                <a:ea typeface="Scripter"/>
                <a:cs typeface="Scripter"/>
                <a:sym typeface="Scripter"/>
              </a:rPr>
              <a:t>SUMMARY STATS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148283">
            <a:off x="-10501063" y="3051372"/>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48283">
            <a:off x="6905947" y="-11286330"/>
            <a:ext cx="13761280" cy="13675272"/>
          </a:xfrm>
          <a:custGeom>
            <a:avLst/>
            <a:gdLst/>
            <a:ahLst/>
            <a:cxnLst/>
            <a:rect r="r" b="b" t="t" l="l"/>
            <a:pathLst>
              <a:path h="13675272" w="13761280">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396062" y="-30666"/>
            <a:ext cx="3498473" cy="2680705"/>
          </a:xfrm>
          <a:custGeom>
            <a:avLst/>
            <a:gdLst/>
            <a:ahLst/>
            <a:cxnLst/>
            <a:rect r="r" b="b" t="t" l="l"/>
            <a:pathLst>
              <a:path h="2680705" w="3498473">
                <a:moveTo>
                  <a:pt x="0" y="0"/>
                </a:moveTo>
                <a:lnTo>
                  <a:pt x="3498472" y="0"/>
                </a:lnTo>
                <a:lnTo>
                  <a:pt x="3498472" y="2680705"/>
                </a:lnTo>
                <a:lnTo>
                  <a:pt x="0" y="2680705"/>
                </a:lnTo>
                <a:lnTo>
                  <a:pt x="0" y="0"/>
                </a:lnTo>
                <a:close/>
              </a:path>
            </a:pathLst>
          </a:custGeom>
          <a:blipFill>
            <a:blip r:embed="rId5"/>
            <a:stretch>
              <a:fillRect l="0" t="0" r="0" b="0"/>
            </a:stretch>
          </a:blipFill>
        </p:spPr>
      </p:sp>
      <p:grpSp>
        <p:nvGrpSpPr>
          <p:cNvPr name="Group 6" id="6"/>
          <p:cNvGrpSpPr/>
          <p:nvPr/>
        </p:nvGrpSpPr>
        <p:grpSpPr>
          <a:xfrm rot="0">
            <a:off x="1028700" y="3523152"/>
            <a:ext cx="4317826" cy="4927314"/>
            <a:chOff x="0" y="0"/>
            <a:chExt cx="1137205" cy="1297729"/>
          </a:xfrm>
        </p:grpSpPr>
        <p:sp>
          <p:nvSpPr>
            <p:cNvPr name="Freeform 7" id="7"/>
            <p:cNvSpPr/>
            <p:nvPr/>
          </p:nvSpPr>
          <p:spPr>
            <a:xfrm flipH="false" flipV="false" rot="0">
              <a:off x="0" y="0"/>
              <a:ext cx="1137205" cy="1297729"/>
            </a:xfrm>
            <a:custGeom>
              <a:avLst/>
              <a:gdLst/>
              <a:ahLst/>
              <a:cxnLst/>
              <a:rect r="r" b="b" t="t" l="l"/>
              <a:pathLst>
                <a:path h="1297729" w="1137205">
                  <a:moveTo>
                    <a:pt x="91444" y="0"/>
                  </a:moveTo>
                  <a:lnTo>
                    <a:pt x="1045762" y="0"/>
                  </a:lnTo>
                  <a:cubicBezTo>
                    <a:pt x="1070014" y="0"/>
                    <a:pt x="1093273" y="9634"/>
                    <a:pt x="1110422" y="26783"/>
                  </a:cubicBezTo>
                  <a:cubicBezTo>
                    <a:pt x="1127571" y="43932"/>
                    <a:pt x="1137205" y="67191"/>
                    <a:pt x="1137205" y="91444"/>
                  </a:cubicBezTo>
                  <a:lnTo>
                    <a:pt x="1137205" y="1206285"/>
                  </a:lnTo>
                  <a:cubicBezTo>
                    <a:pt x="1137205" y="1230537"/>
                    <a:pt x="1127571" y="1253796"/>
                    <a:pt x="1110422" y="1270945"/>
                  </a:cubicBezTo>
                  <a:cubicBezTo>
                    <a:pt x="1093273" y="1288094"/>
                    <a:pt x="1070014" y="1297729"/>
                    <a:pt x="1045762" y="1297729"/>
                  </a:cubicBezTo>
                  <a:lnTo>
                    <a:pt x="91444" y="1297729"/>
                  </a:lnTo>
                  <a:cubicBezTo>
                    <a:pt x="67191" y="1297729"/>
                    <a:pt x="43932" y="1288094"/>
                    <a:pt x="26783" y="1270945"/>
                  </a:cubicBezTo>
                  <a:cubicBezTo>
                    <a:pt x="9634" y="1253796"/>
                    <a:pt x="0" y="1230537"/>
                    <a:pt x="0" y="1206285"/>
                  </a:cubicBezTo>
                  <a:lnTo>
                    <a:pt x="0" y="91444"/>
                  </a:lnTo>
                  <a:cubicBezTo>
                    <a:pt x="0" y="67191"/>
                    <a:pt x="9634" y="43932"/>
                    <a:pt x="26783" y="26783"/>
                  </a:cubicBezTo>
                  <a:cubicBezTo>
                    <a:pt x="43932" y="9634"/>
                    <a:pt x="67191" y="0"/>
                    <a:pt x="91444" y="0"/>
                  </a:cubicBezTo>
                  <a:close/>
                </a:path>
              </a:pathLst>
            </a:custGeom>
            <a:solidFill>
              <a:srgbClr val="0983C7"/>
            </a:solidFill>
          </p:spPr>
        </p:sp>
        <p:sp>
          <p:nvSpPr>
            <p:cNvPr name="TextBox 8" id="8"/>
            <p:cNvSpPr txBox="true"/>
            <p:nvPr/>
          </p:nvSpPr>
          <p:spPr>
            <a:xfrm>
              <a:off x="0" y="-38100"/>
              <a:ext cx="1137205" cy="1335829"/>
            </a:xfrm>
            <a:prstGeom prst="rect">
              <a:avLst/>
            </a:prstGeom>
          </p:spPr>
          <p:txBody>
            <a:bodyPr anchor="ctr" rtlCol="false" tIns="50800" lIns="50800" bIns="50800" rIns="50800"/>
            <a:lstStyle/>
            <a:p>
              <a:pPr algn="ctr">
                <a:lnSpc>
                  <a:spcPts val="3079"/>
                </a:lnSpc>
              </a:pPr>
              <a:r>
                <a:rPr lang="en-US" b="true" sz="2199">
                  <a:solidFill>
                    <a:srgbClr val="FFFFFF"/>
                  </a:solidFill>
                  <a:latin typeface="Canva Sans Bold"/>
                  <a:ea typeface="Canva Sans Bold"/>
                  <a:cs typeface="Canva Sans Bold"/>
                  <a:sym typeface="Canva Sans Bold"/>
                </a:rPr>
                <a:t>Honduras stands out with the highest average customer satisfaction score (9.96)</a:t>
              </a:r>
              <a:r>
                <a:rPr lang="en-US" sz="2199">
                  <a:solidFill>
                    <a:srgbClr val="FFFFFF"/>
                  </a:solidFill>
                  <a:latin typeface="Canva Sans"/>
                  <a:ea typeface="Canva Sans"/>
                  <a:cs typeface="Canva Sans"/>
                  <a:sym typeface="Canva Sans"/>
                </a:rPr>
                <a:t>, followed by Mexico, the British Virgin Islands, Grenada, and the Bahamas, all with scores above 9.5. These ports appear to offer the most positive experiences for cruise passengers.</a:t>
              </a:r>
            </a:p>
          </p:txBody>
        </p:sp>
      </p:grpSp>
      <p:grpSp>
        <p:nvGrpSpPr>
          <p:cNvPr name="Group 9" id="9"/>
          <p:cNvGrpSpPr/>
          <p:nvPr/>
        </p:nvGrpSpPr>
        <p:grpSpPr>
          <a:xfrm rot="0">
            <a:off x="6983129" y="3523152"/>
            <a:ext cx="4307566" cy="4918300"/>
            <a:chOff x="0" y="0"/>
            <a:chExt cx="1134503" cy="1295355"/>
          </a:xfrm>
        </p:grpSpPr>
        <p:sp>
          <p:nvSpPr>
            <p:cNvPr name="Freeform 10" id="10"/>
            <p:cNvSpPr/>
            <p:nvPr/>
          </p:nvSpPr>
          <p:spPr>
            <a:xfrm flipH="false" flipV="false" rot="0">
              <a:off x="0" y="0"/>
              <a:ext cx="1134503" cy="1295355"/>
            </a:xfrm>
            <a:custGeom>
              <a:avLst/>
              <a:gdLst/>
              <a:ahLst/>
              <a:cxnLst/>
              <a:rect r="r" b="b" t="t" l="l"/>
              <a:pathLst>
                <a:path h="1295355" w="1134503">
                  <a:moveTo>
                    <a:pt x="91661" y="0"/>
                  </a:moveTo>
                  <a:lnTo>
                    <a:pt x="1042842" y="0"/>
                  </a:lnTo>
                  <a:cubicBezTo>
                    <a:pt x="1067152" y="0"/>
                    <a:pt x="1090466" y="9657"/>
                    <a:pt x="1107656" y="26847"/>
                  </a:cubicBezTo>
                  <a:cubicBezTo>
                    <a:pt x="1124846" y="44037"/>
                    <a:pt x="1134503" y="67351"/>
                    <a:pt x="1134503" y="91661"/>
                  </a:cubicBezTo>
                  <a:lnTo>
                    <a:pt x="1134503" y="1203693"/>
                  </a:lnTo>
                  <a:cubicBezTo>
                    <a:pt x="1134503" y="1254316"/>
                    <a:pt x="1093465" y="1295355"/>
                    <a:pt x="1042842" y="1295355"/>
                  </a:cubicBezTo>
                  <a:lnTo>
                    <a:pt x="91661" y="1295355"/>
                  </a:lnTo>
                  <a:cubicBezTo>
                    <a:pt x="67351" y="1295355"/>
                    <a:pt x="44037" y="1285697"/>
                    <a:pt x="26847" y="1268508"/>
                  </a:cubicBezTo>
                  <a:cubicBezTo>
                    <a:pt x="9657" y="1251318"/>
                    <a:pt x="0" y="1228003"/>
                    <a:pt x="0" y="1203693"/>
                  </a:cubicBezTo>
                  <a:lnTo>
                    <a:pt x="0" y="91661"/>
                  </a:lnTo>
                  <a:cubicBezTo>
                    <a:pt x="0" y="41038"/>
                    <a:pt x="41038" y="0"/>
                    <a:pt x="91661" y="0"/>
                  </a:cubicBezTo>
                  <a:close/>
                </a:path>
              </a:pathLst>
            </a:custGeom>
            <a:solidFill>
              <a:srgbClr val="0983C7"/>
            </a:solidFill>
          </p:spPr>
        </p:sp>
        <p:sp>
          <p:nvSpPr>
            <p:cNvPr name="TextBox 11" id="11"/>
            <p:cNvSpPr txBox="true"/>
            <p:nvPr/>
          </p:nvSpPr>
          <p:spPr>
            <a:xfrm>
              <a:off x="0" y="-38100"/>
              <a:ext cx="1134503" cy="1333455"/>
            </a:xfrm>
            <a:prstGeom prst="rect">
              <a:avLst/>
            </a:prstGeom>
          </p:spPr>
          <p:txBody>
            <a:bodyPr anchor="ctr" rtlCol="false" tIns="50800" lIns="50800" bIns="50800" rIns="50800"/>
            <a:lstStyle/>
            <a:p>
              <a:pPr algn="ctr">
                <a:lnSpc>
                  <a:spcPts val="3079"/>
                </a:lnSpc>
              </a:pPr>
              <a:r>
                <a:rPr lang="en-US" b="true" sz="2199">
                  <a:solidFill>
                    <a:srgbClr val="FFFFFF"/>
                  </a:solidFill>
                  <a:latin typeface="Canva Sans Bold"/>
                  <a:ea typeface="Canva Sans Bold"/>
                  <a:cs typeface="Canva Sans Bold"/>
                  <a:sym typeface="Canva Sans Bold"/>
                </a:rPr>
                <a:t>Progreso in Mexico and Port Antonio in Jamaica stand out with the highest local attractions scores (9.0)</a:t>
              </a:r>
              <a:r>
                <a:rPr lang="en-US" sz="2199">
                  <a:solidFill>
                    <a:srgbClr val="FFFFFF"/>
                  </a:solidFill>
                  <a:latin typeface="Canva Sans"/>
                  <a:ea typeface="Canva Sans"/>
                  <a:cs typeface="Canva Sans"/>
                  <a:sym typeface="Canva Sans"/>
                </a:rPr>
                <a:t>, followed closely by Half Moon Cay, St. Lucia, and Bimini with scores of 8.0. Th</a:t>
              </a:r>
              <a:r>
                <a:rPr lang="en-US" sz="2199">
                  <a:solidFill>
                    <a:srgbClr val="FFFFFF"/>
                  </a:solidFill>
                  <a:latin typeface="Canva Sans"/>
                  <a:ea typeface="Canva Sans"/>
                  <a:cs typeface="Canva Sans"/>
                  <a:sym typeface="Canva Sans"/>
                </a:rPr>
                <a:t>i</a:t>
              </a:r>
              <a:r>
                <a:rPr lang="en-US" sz="2199">
                  <a:solidFill>
                    <a:srgbClr val="FFFFFF"/>
                  </a:solidFill>
                  <a:latin typeface="Canva Sans"/>
                  <a:ea typeface="Canva Sans"/>
                  <a:cs typeface="Canva Sans"/>
                  <a:sym typeface="Canva Sans"/>
                </a:rPr>
                <a:t>s suggests </a:t>
              </a:r>
              <a:r>
                <a:rPr lang="en-US" sz="2199">
                  <a:solidFill>
                    <a:srgbClr val="FFFFFF"/>
                  </a:solidFill>
                  <a:latin typeface="Canva Sans"/>
                  <a:ea typeface="Canva Sans"/>
                  <a:cs typeface="Canva Sans"/>
                  <a:sym typeface="Canva Sans"/>
                </a:rPr>
                <a:t>t</a:t>
              </a:r>
              <a:r>
                <a:rPr lang="en-US" sz="2199">
                  <a:solidFill>
                    <a:srgbClr val="FFFFFF"/>
                  </a:solidFill>
                  <a:latin typeface="Canva Sans"/>
                  <a:ea typeface="Canva Sans"/>
                  <a:cs typeface="Canva Sans"/>
                  <a:sym typeface="Canva Sans"/>
                </a:rPr>
                <a:t>hes</a:t>
              </a:r>
              <a:r>
                <a:rPr lang="en-US" sz="2199">
                  <a:solidFill>
                    <a:srgbClr val="FFFFFF"/>
                  </a:solidFill>
                  <a:latin typeface="Canva Sans"/>
                  <a:ea typeface="Canva Sans"/>
                  <a:cs typeface="Canva Sans"/>
                  <a:sym typeface="Canva Sans"/>
                </a:rPr>
                <a:t>e ports o</a:t>
              </a:r>
              <a:r>
                <a:rPr lang="en-US" sz="2199">
                  <a:solidFill>
                    <a:srgbClr val="FFFFFF"/>
                  </a:solidFill>
                  <a:latin typeface="Canva Sans"/>
                  <a:ea typeface="Canva Sans"/>
                  <a:cs typeface="Canva Sans"/>
                  <a:sym typeface="Canva Sans"/>
                </a:rPr>
                <a:t>ff</a:t>
              </a:r>
              <a:r>
                <a:rPr lang="en-US" sz="2199">
                  <a:solidFill>
                    <a:srgbClr val="FFFFFF"/>
                  </a:solidFill>
                  <a:latin typeface="Canva Sans"/>
                  <a:ea typeface="Canva Sans"/>
                  <a:cs typeface="Canva Sans"/>
                  <a:sym typeface="Canva Sans"/>
                </a:rPr>
                <a:t>e</a:t>
              </a:r>
              <a:r>
                <a:rPr lang="en-US" sz="2199">
                  <a:solidFill>
                    <a:srgbClr val="FFFFFF"/>
                  </a:solidFill>
                  <a:latin typeface="Canva Sans"/>
                  <a:ea typeface="Canva Sans"/>
                  <a:cs typeface="Canva Sans"/>
                  <a:sym typeface="Canva Sans"/>
                </a:rPr>
                <a:t>r</a:t>
              </a:r>
              <a:r>
                <a:rPr lang="en-US" sz="2199">
                  <a:solidFill>
                    <a:srgbClr val="FFFFFF"/>
                  </a:solidFill>
                  <a:latin typeface="Canva Sans"/>
                  <a:ea typeface="Canva Sans"/>
                  <a:cs typeface="Canva Sans"/>
                  <a:sym typeface="Canva Sans"/>
                </a:rPr>
                <a:t> </a:t>
              </a:r>
              <a:r>
                <a:rPr lang="en-US" sz="2199">
                  <a:solidFill>
                    <a:srgbClr val="FFFFFF"/>
                  </a:solidFill>
                  <a:latin typeface="Canva Sans"/>
                  <a:ea typeface="Canva Sans"/>
                  <a:cs typeface="Canva Sans"/>
                  <a:sym typeface="Canva Sans"/>
                </a:rPr>
                <a:t>a br</a:t>
              </a:r>
              <a:r>
                <a:rPr lang="en-US" sz="2199">
                  <a:solidFill>
                    <a:srgbClr val="FFFFFF"/>
                  </a:solidFill>
                  <a:latin typeface="Canva Sans"/>
                  <a:ea typeface="Canva Sans"/>
                  <a:cs typeface="Canva Sans"/>
                  <a:sym typeface="Canva Sans"/>
                </a:rPr>
                <a:t>o</a:t>
              </a:r>
              <a:r>
                <a:rPr lang="en-US" sz="2199">
                  <a:solidFill>
                    <a:srgbClr val="FFFFFF"/>
                  </a:solidFill>
                  <a:latin typeface="Canva Sans"/>
                  <a:ea typeface="Canva Sans"/>
                  <a:cs typeface="Canva Sans"/>
                  <a:sym typeface="Canva Sans"/>
                </a:rPr>
                <a:t>ad</a:t>
              </a:r>
              <a:r>
                <a:rPr lang="en-US" sz="2199">
                  <a:solidFill>
                    <a:srgbClr val="FFFFFF"/>
                  </a:solidFill>
                  <a:latin typeface="Canva Sans"/>
                  <a:ea typeface="Canva Sans"/>
                  <a:cs typeface="Canva Sans"/>
                  <a:sym typeface="Canva Sans"/>
                </a:rPr>
                <a:t>e</a:t>
              </a:r>
              <a:r>
                <a:rPr lang="en-US" sz="2199">
                  <a:solidFill>
                    <a:srgbClr val="FFFFFF"/>
                  </a:solidFill>
                  <a:latin typeface="Canva Sans"/>
                  <a:ea typeface="Canva Sans"/>
                  <a:cs typeface="Canva Sans"/>
                  <a:sym typeface="Canva Sans"/>
                </a:rPr>
                <a:t>r</a:t>
              </a:r>
              <a:r>
                <a:rPr lang="en-US" sz="2199">
                  <a:solidFill>
                    <a:srgbClr val="FFFFFF"/>
                  </a:solidFill>
                  <a:latin typeface="Canva Sans"/>
                  <a:ea typeface="Canva Sans"/>
                  <a:cs typeface="Canva Sans"/>
                  <a:sym typeface="Canva Sans"/>
                </a:rPr>
                <a:t> ra</a:t>
              </a:r>
              <a:r>
                <a:rPr lang="en-US" sz="2199">
                  <a:solidFill>
                    <a:srgbClr val="FFFFFF"/>
                  </a:solidFill>
                  <a:latin typeface="Canva Sans"/>
                  <a:ea typeface="Canva Sans"/>
                  <a:cs typeface="Canva Sans"/>
                  <a:sym typeface="Canva Sans"/>
                </a:rPr>
                <a:t>n</a:t>
              </a:r>
              <a:r>
                <a:rPr lang="en-US" sz="2199">
                  <a:solidFill>
                    <a:srgbClr val="FFFFFF"/>
                  </a:solidFill>
                  <a:latin typeface="Canva Sans"/>
                  <a:ea typeface="Canva Sans"/>
                  <a:cs typeface="Canva Sans"/>
                  <a:sym typeface="Canva Sans"/>
                </a:rPr>
                <a:t>ge o</a:t>
              </a:r>
              <a:r>
                <a:rPr lang="en-US" sz="2199">
                  <a:solidFill>
                    <a:srgbClr val="FFFFFF"/>
                  </a:solidFill>
                  <a:latin typeface="Canva Sans"/>
                  <a:ea typeface="Canva Sans"/>
                  <a:cs typeface="Canva Sans"/>
                  <a:sym typeface="Canva Sans"/>
                </a:rPr>
                <a:t>f</a:t>
              </a:r>
              <a:r>
                <a:rPr lang="en-US" sz="2199">
                  <a:solidFill>
                    <a:srgbClr val="FFFFFF"/>
                  </a:solidFill>
                  <a:latin typeface="Canva Sans"/>
                  <a:ea typeface="Canva Sans"/>
                  <a:cs typeface="Canva Sans"/>
                  <a:sym typeface="Canva Sans"/>
                </a:rPr>
                <a:t> </a:t>
              </a:r>
              <a:r>
                <a:rPr lang="en-US" sz="2199">
                  <a:solidFill>
                    <a:srgbClr val="FFFFFF"/>
                  </a:solidFill>
                  <a:latin typeface="Canva Sans"/>
                  <a:ea typeface="Canva Sans"/>
                  <a:cs typeface="Canva Sans"/>
                  <a:sym typeface="Canva Sans"/>
                </a:rPr>
                <a:t>attraction</a:t>
              </a:r>
              <a:r>
                <a:rPr lang="en-US" sz="2199">
                  <a:solidFill>
                    <a:srgbClr val="FFFFFF"/>
                  </a:solidFill>
                  <a:latin typeface="Canva Sans"/>
                  <a:ea typeface="Canva Sans"/>
                  <a:cs typeface="Canva Sans"/>
                  <a:sym typeface="Canva Sans"/>
                </a:rPr>
                <a:t>s</a:t>
              </a:r>
              <a:r>
                <a:rPr lang="en-US" sz="2199">
                  <a:solidFill>
                    <a:srgbClr val="FFFFFF"/>
                  </a:solidFill>
                  <a:latin typeface="Canva Sans"/>
                  <a:ea typeface="Canva Sans"/>
                  <a:cs typeface="Canva Sans"/>
                  <a:sym typeface="Canva Sans"/>
                </a:rPr>
                <a:t> com</a:t>
              </a:r>
              <a:r>
                <a:rPr lang="en-US" sz="2199">
                  <a:solidFill>
                    <a:srgbClr val="FFFFFF"/>
                  </a:solidFill>
                  <a:latin typeface="Canva Sans"/>
                  <a:ea typeface="Canva Sans"/>
                  <a:cs typeface="Canva Sans"/>
                  <a:sym typeface="Canva Sans"/>
                </a:rPr>
                <a:t>p</a:t>
              </a:r>
              <a:r>
                <a:rPr lang="en-US" sz="2199">
                  <a:solidFill>
                    <a:srgbClr val="FFFFFF"/>
                  </a:solidFill>
                  <a:latin typeface="Canva Sans"/>
                  <a:ea typeface="Canva Sans"/>
                  <a:cs typeface="Canva Sans"/>
                  <a:sym typeface="Canva Sans"/>
                </a:rPr>
                <a:t>ar</a:t>
              </a:r>
              <a:r>
                <a:rPr lang="en-US" sz="2199">
                  <a:solidFill>
                    <a:srgbClr val="FFFFFF"/>
                  </a:solidFill>
                  <a:latin typeface="Canva Sans"/>
                  <a:ea typeface="Canva Sans"/>
                  <a:cs typeface="Canva Sans"/>
                  <a:sym typeface="Canva Sans"/>
                </a:rPr>
                <a:t>ed t</a:t>
              </a:r>
              <a:r>
                <a:rPr lang="en-US" sz="2199">
                  <a:solidFill>
                    <a:srgbClr val="FFFFFF"/>
                  </a:solidFill>
                  <a:latin typeface="Canva Sans"/>
                  <a:ea typeface="Canva Sans"/>
                  <a:cs typeface="Canva Sans"/>
                  <a:sym typeface="Canva Sans"/>
                </a:rPr>
                <a:t>o</a:t>
              </a:r>
              <a:r>
                <a:rPr lang="en-US" sz="2199">
                  <a:solidFill>
                    <a:srgbClr val="FFFFFF"/>
                  </a:solidFill>
                  <a:latin typeface="Canva Sans"/>
                  <a:ea typeface="Canva Sans"/>
                  <a:cs typeface="Canva Sans"/>
                  <a:sym typeface="Canva Sans"/>
                </a:rPr>
                <a:t> ot</a:t>
              </a:r>
              <a:r>
                <a:rPr lang="en-US" sz="2199">
                  <a:solidFill>
                    <a:srgbClr val="FFFFFF"/>
                  </a:solidFill>
                  <a:latin typeface="Canva Sans"/>
                  <a:ea typeface="Canva Sans"/>
                  <a:cs typeface="Canva Sans"/>
                  <a:sym typeface="Canva Sans"/>
                </a:rPr>
                <a:t>h</a:t>
              </a:r>
              <a:r>
                <a:rPr lang="en-US" sz="2199">
                  <a:solidFill>
                    <a:srgbClr val="FFFFFF"/>
                  </a:solidFill>
                  <a:latin typeface="Canva Sans"/>
                  <a:ea typeface="Canva Sans"/>
                  <a:cs typeface="Canva Sans"/>
                  <a:sym typeface="Canva Sans"/>
                </a:rPr>
                <a:t>er </a:t>
              </a:r>
              <a:r>
                <a:rPr lang="en-US" sz="2199">
                  <a:solidFill>
                    <a:srgbClr val="FFFFFF"/>
                  </a:solidFill>
                  <a:latin typeface="Canva Sans"/>
                  <a:ea typeface="Canva Sans"/>
                  <a:cs typeface="Canva Sans"/>
                  <a:sym typeface="Canva Sans"/>
                </a:rPr>
                <a:t>C</a:t>
              </a:r>
              <a:r>
                <a:rPr lang="en-US" sz="2199">
                  <a:solidFill>
                    <a:srgbClr val="FFFFFF"/>
                  </a:solidFill>
                  <a:latin typeface="Canva Sans"/>
                  <a:ea typeface="Canva Sans"/>
                  <a:cs typeface="Canva Sans"/>
                  <a:sym typeface="Canva Sans"/>
                </a:rPr>
                <a:t>a</a:t>
              </a:r>
              <a:r>
                <a:rPr lang="en-US" sz="2199">
                  <a:solidFill>
                    <a:srgbClr val="FFFFFF"/>
                  </a:solidFill>
                  <a:latin typeface="Canva Sans"/>
                  <a:ea typeface="Canva Sans"/>
                  <a:cs typeface="Canva Sans"/>
                  <a:sym typeface="Canva Sans"/>
                </a:rPr>
                <a:t>ribb</a:t>
              </a:r>
              <a:r>
                <a:rPr lang="en-US" sz="2199">
                  <a:solidFill>
                    <a:srgbClr val="FFFFFF"/>
                  </a:solidFill>
                  <a:latin typeface="Canva Sans"/>
                  <a:ea typeface="Canva Sans"/>
                  <a:cs typeface="Canva Sans"/>
                  <a:sym typeface="Canva Sans"/>
                </a:rPr>
                <a:t>e</a:t>
              </a:r>
              <a:r>
                <a:rPr lang="en-US" sz="2199">
                  <a:solidFill>
                    <a:srgbClr val="FFFFFF"/>
                  </a:solidFill>
                  <a:latin typeface="Canva Sans"/>
                  <a:ea typeface="Canva Sans"/>
                  <a:cs typeface="Canva Sans"/>
                  <a:sym typeface="Canva Sans"/>
                </a:rPr>
                <a:t>a</a:t>
              </a:r>
              <a:r>
                <a:rPr lang="en-US" sz="2199">
                  <a:solidFill>
                    <a:srgbClr val="FFFFFF"/>
                  </a:solidFill>
                  <a:latin typeface="Canva Sans"/>
                  <a:ea typeface="Canva Sans"/>
                  <a:cs typeface="Canva Sans"/>
                  <a:sym typeface="Canva Sans"/>
                </a:rPr>
                <a:t>n</a:t>
              </a:r>
              <a:r>
                <a:rPr lang="en-US" sz="2199">
                  <a:solidFill>
                    <a:srgbClr val="FFFFFF"/>
                  </a:solidFill>
                  <a:latin typeface="Canva Sans"/>
                  <a:ea typeface="Canva Sans"/>
                  <a:cs typeface="Canva Sans"/>
                  <a:sym typeface="Canva Sans"/>
                </a:rPr>
                <a:t> d</a:t>
              </a:r>
              <a:r>
                <a:rPr lang="en-US" sz="2199">
                  <a:solidFill>
                    <a:srgbClr val="FFFFFF"/>
                  </a:solidFill>
                  <a:latin typeface="Canva Sans"/>
                  <a:ea typeface="Canva Sans"/>
                  <a:cs typeface="Canva Sans"/>
                  <a:sym typeface="Canva Sans"/>
                </a:rPr>
                <a:t>e</a:t>
              </a:r>
              <a:r>
                <a:rPr lang="en-US" sz="2199">
                  <a:solidFill>
                    <a:srgbClr val="FFFFFF"/>
                  </a:solidFill>
                  <a:latin typeface="Canva Sans"/>
                  <a:ea typeface="Canva Sans"/>
                  <a:cs typeface="Canva Sans"/>
                  <a:sym typeface="Canva Sans"/>
                </a:rPr>
                <a:t>stinations.</a:t>
              </a:r>
            </a:p>
          </p:txBody>
        </p:sp>
      </p:grpSp>
      <p:grpSp>
        <p:nvGrpSpPr>
          <p:cNvPr name="Group 12" id="12"/>
          <p:cNvGrpSpPr/>
          <p:nvPr/>
        </p:nvGrpSpPr>
        <p:grpSpPr>
          <a:xfrm rot="0">
            <a:off x="12927299" y="3523152"/>
            <a:ext cx="4332001" cy="4924449"/>
            <a:chOff x="0" y="0"/>
            <a:chExt cx="1140939" cy="1296974"/>
          </a:xfrm>
        </p:grpSpPr>
        <p:sp>
          <p:nvSpPr>
            <p:cNvPr name="Freeform 13" id="13"/>
            <p:cNvSpPr/>
            <p:nvPr/>
          </p:nvSpPr>
          <p:spPr>
            <a:xfrm flipH="false" flipV="false" rot="0">
              <a:off x="0" y="0"/>
              <a:ext cx="1140938" cy="1296974"/>
            </a:xfrm>
            <a:custGeom>
              <a:avLst/>
              <a:gdLst/>
              <a:ahLst/>
              <a:cxnLst/>
              <a:rect r="r" b="b" t="t" l="l"/>
              <a:pathLst>
                <a:path h="1296974" w="1140938">
                  <a:moveTo>
                    <a:pt x="91144" y="0"/>
                  </a:moveTo>
                  <a:lnTo>
                    <a:pt x="1049794" y="0"/>
                  </a:lnTo>
                  <a:cubicBezTo>
                    <a:pt x="1100132" y="0"/>
                    <a:pt x="1140938" y="40807"/>
                    <a:pt x="1140938" y="91144"/>
                  </a:cubicBezTo>
                  <a:lnTo>
                    <a:pt x="1140938" y="1205830"/>
                  </a:lnTo>
                  <a:cubicBezTo>
                    <a:pt x="1140938" y="1256167"/>
                    <a:pt x="1100132" y="1296974"/>
                    <a:pt x="1049794" y="1296974"/>
                  </a:cubicBezTo>
                  <a:lnTo>
                    <a:pt x="91144" y="1296974"/>
                  </a:lnTo>
                  <a:cubicBezTo>
                    <a:pt x="40807" y="1296974"/>
                    <a:pt x="0" y="1256167"/>
                    <a:pt x="0" y="1205830"/>
                  </a:cubicBezTo>
                  <a:lnTo>
                    <a:pt x="0" y="91144"/>
                  </a:lnTo>
                  <a:cubicBezTo>
                    <a:pt x="0" y="40807"/>
                    <a:pt x="40807" y="0"/>
                    <a:pt x="91144" y="0"/>
                  </a:cubicBezTo>
                  <a:close/>
                </a:path>
              </a:pathLst>
            </a:custGeom>
            <a:solidFill>
              <a:srgbClr val="0983C7"/>
            </a:solidFill>
          </p:spPr>
        </p:sp>
        <p:sp>
          <p:nvSpPr>
            <p:cNvPr name="TextBox 14" id="14"/>
            <p:cNvSpPr txBox="true"/>
            <p:nvPr/>
          </p:nvSpPr>
          <p:spPr>
            <a:xfrm>
              <a:off x="0" y="-38100"/>
              <a:ext cx="1140939" cy="1335074"/>
            </a:xfrm>
            <a:prstGeom prst="rect">
              <a:avLst/>
            </a:prstGeom>
          </p:spPr>
          <p:txBody>
            <a:bodyPr anchor="ctr" rtlCol="false" tIns="50800" lIns="50800" bIns="50800" rIns="50800"/>
            <a:lstStyle/>
            <a:p>
              <a:pPr algn="ctr">
                <a:lnSpc>
                  <a:spcPts val="3079"/>
                </a:lnSpc>
              </a:pPr>
              <a:r>
                <a:rPr lang="en-US" b="true" sz="2199">
                  <a:solidFill>
                    <a:srgbClr val="FFFFFF"/>
                  </a:solidFill>
                  <a:latin typeface="Canva Sans Bold"/>
                  <a:ea typeface="Canva Sans Bold"/>
                  <a:cs typeface="Canva Sans Bold"/>
                  <a:sym typeface="Canva Sans Bold"/>
                </a:rPr>
                <a:t>British Virgin Islands and Grenada report the highest average customer satisfaction scores, each achieving 9.56, </a:t>
              </a:r>
              <a:r>
                <a:rPr lang="en-US" sz="2199">
                  <a:solidFill>
                    <a:srgbClr val="FFFFFF"/>
                  </a:solidFill>
                  <a:latin typeface="Canva Sans"/>
                  <a:ea typeface="Canva Sans"/>
                  <a:cs typeface="Canva Sans"/>
                  <a:sym typeface="Canva Sans"/>
                </a:rPr>
                <a:t>despite not having the highest visitor volumes</a:t>
              </a:r>
              <a:r>
                <a:rPr lang="en-US" b="true" sz="2199">
                  <a:solidFill>
                    <a:srgbClr val="FFFFFF"/>
                  </a:solidFill>
                  <a:latin typeface="Canva Sans Bold"/>
                  <a:ea typeface="Canva Sans Bold"/>
                  <a:cs typeface="Canva Sans Bold"/>
                  <a:sym typeface="Canva Sans Bold"/>
                </a:rPr>
                <a:t>.</a:t>
              </a:r>
              <a:r>
                <a:rPr lang="en-US" sz="2199">
                  <a:solidFill>
                    <a:srgbClr val="FFFFFF"/>
                  </a:solidFill>
                  <a:latin typeface="Canva Sans"/>
                  <a:ea typeface="Canva Sans"/>
                  <a:cs typeface="Canva Sans"/>
                  <a:sym typeface="Canva Sans"/>
                </a:rPr>
                <a:t> In contrast, larger markets such as the Dominican Republic and Venezuela attract significant numbers of visitors but show noticeably lower satisfaction levels.</a:t>
              </a:r>
            </a:p>
          </p:txBody>
        </p:sp>
      </p:grpSp>
      <p:sp>
        <p:nvSpPr>
          <p:cNvPr name="Freeform 15" id="15"/>
          <p:cNvSpPr/>
          <p:nvPr/>
        </p:nvSpPr>
        <p:spPr>
          <a:xfrm flipH="false" flipV="false" rot="0">
            <a:off x="14778276" y="318235"/>
            <a:ext cx="2394145" cy="2043738"/>
          </a:xfrm>
          <a:custGeom>
            <a:avLst/>
            <a:gdLst/>
            <a:ahLst/>
            <a:cxnLst/>
            <a:rect r="r" b="b" t="t" l="l"/>
            <a:pathLst>
              <a:path h="2043738" w="2394145">
                <a:moveTo>
                  <a:pt x="0" y="0"/>
                </a:moveTo>
                <a:lnTo>
                  <a:pt x="2394145" y="0"/>
                </a:lnTo>
                <a:lnTo>
                  <a:pt x="2394145" y="2043738"/>
                </a:lnTo>
                <a:lnTo>
                  <a:pt x="0" y="204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990600"/>
            <a:ext cx="8635652" cy="1659439"/>
          </a:xfrm>
          <a:prstGeom prst="rect">
            <a:avLst/>
          </a:prstGeom>
        </p:spPr>
        <p:txBody>
          <a:bodyPr anchor="t" rtlCol="false" tIns="0" lIns="0" bIns="0" rIns="0">
            <a:spAutoFit/>
          </a:bodyPr>
          <a:lstStyle/>
          <a:p>
            <a:pPr algn="l">
              <a:lnSpc>
                <a:spcPts val="12050"/>
              </a:lnSpc>
            </a:pPr>
            <a:r>
              <a:rPr lang="en-US" sz="10664">
                <a:solidFill>
                  <a:srgbClr val="2B739A"/>
                </a:solidFill>
                <a:latin typeface="Scripter"/>
                <a:ea typeface="Scripter"/>
                <a:cs typeface="Scripter"/>
                <a:sym typeface="Scripter"/>
              </a:rPr>
              <a:t>SUMMARY STATS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856377" y="6670640"/>
            <a:ext cx="8575247" cy="3006350"/>
            <a:chOff x="0" y="0"/>
            <a:chExt cx="2258501" cy="791796"/>
          </a:xfrm>
        </p:grpSpPr>
        <p:sp>
          <p:nvSpPr>
            <p:cNvPr name="Freeform 4" id="4"/>
            <p:cNvSpPr/>
            <p:nvPr/>
          </p:nvSpPr>
          <p:spPr>
            <a:xfrm flipH="false" flipV="false" rot="0">
              <a:off x="0" y="0"/>
              <a:ext cx="2258501" cy="791796"/>
            </a:xfrm>
            <a:custGeom>
              <a:avLst/>
              <a:gdLst/>
              <a:ahLst/>
              <a:cxnLst/>
              <a:rect r="r" b="b" t="t" l="l"/>
              <a:pathLst>
                <a:path h="791796" w="2258501">
                  <a:moveTo>
                    <a:pt x="90282" y="0"/>
                  </a:moveTo>
                  <a:lnTo>
                    <a:pt x="2168219" y="0"/>
                  </a:lnTo>
                  <a:cubicBezTo>
                    <a:pt x="2218081" y="0"/>
                    <a:pt x="2258501" y="40421"/>
                    <a:pt x="2258501" y="90282"/>
                  </a:cubicBezTo>
                  <a:lnTo>
                    <a:pt x="2258501" y="701514"/>
                  </a:lnTo>
                  <a:cubicBezTo>
                    <a:pt x="2258501" y="725458"/>
                    <a:pt x="2248989" y="748422"/>
                    <a:pt x="2232058" y="765353"/>
                  </a:cubicBezTo>
                  <a:cubicBezTo>
                    <a:pt x="2215127" y="782284"/>
                    <a:pt x="2192163" y="791796"/>
                    <a:pt x="2168219" y="791796"/>
                  </a:cubicBezTo>
                  <a:lnTo>
                    <a:pt x="90282" y="791796"/>
                  </a:lnTo>
                  <a:cubicBezTo>
                    <a:pt x="66338" y="791796"/>
                    <a:pt x="43374" y="782284"/>
                    <a:pt x="26443" y="765353"/>
                  </a:cubicBezTo>
                  <a:cubicBezTo>
                    <a:pt x="9512" y="748422"/>
                    <a:pt x="0" y="725458"/>
                    <a:pt x="0" y="701514"/>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sp>
        <p:sp>
          <p:nvSpPr>
            <p:cNvPr name="TextBox 5" id="5"/>
            <p:cNvSpPr txBox="true"/>
            <p:nvPr/>
          </p:nvSpPr>
          <p:spPr>
            <a:xfrm>
              <a:off x="0" y="-38100"/>
              <a:ext cx="2258501" cy="8298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856377" y="3232536"/>
            <a:ext cx="8575247" cy="3006350"/>
            <a:chOff x="0" y="0"/>
            <a:chExt cx="2258501" cy="791796"/>
          </a:xfrm>
        </p:grpSpPr>
        <p:sp>
          <p:nvSpPr>
            <p:cNvPr name="Freeform 7" id="7"/>
            <p:cNvSpPr/>
            <p:nvPr/>
          </p:nvSpPr>
          <p:spPr>
            <a:xfrm flipH="false" flipV="false" rot="0">
              <a:off x="0" y="0"/>
              <a:ext cx="2258501" cy="791796"/>
            </a:xfrm>
            <a:custGeom>
              <a:avLst/>
              <a:gdLst/>
              <a:ahLst/>
              <a:cxnLst/>
              <a:rect r="r" b="b" t="t" l="l"/>
              <a:pathLst>
                <a:path h="791796" w="2258501">
                  <a:moveTo>
                    <a:pt x="90282" y="0"/>
                  </a:moveTo>
                  <a:lnTo>
                    <a:pt x="2168219" y="0"/>
                  </a:lnTo>
                  <a:cubicBezTo>
                    <a:pt x="2218081" y="0"/>
                    <a:pt x="2258501" y="40421"/>
                    <a:pt x="2258501" y="90282"/>
                  </a:cubicBezTo>
                  <a:lnTo>
                    <a:pt x="2258501" y="701514"/>
                  </a:lnTo>
                  <a:cubicBezTo>
                    <a:pt x="2258501" y="725458"/>
                    <a:pt x="2248989" y="748422"/>
                    <a:pt x="2232058" y="765353"/>
                  </a:cubicBezTo>
                  <a:cubicBezTo>
                    <a:pt x="2215127" y="782284"/>
                    <a:pt x="2192163" y="791796"/>
                    <a:pt x="2168219" y="791796"/>
                  </a:cubicBezTo>
                  <a:lnTo>
                    <a:pt x="90282" y="791796"/>
                  </a:lnTo>
                  <a:cubicBezTo>
                    <a:pt x="66338" y="791796"/>
                    <a:pt x="43374" y="782284"/>
                    <a:pt x="26443" y="765353"/>
                  </a:cubicBezTo>
                  <a:cubicBezTo>
                    <a:pt x="9512" y="748422"/>
                    <a:pt x="0" y="725458"/>
                    <a:pt x="0" y="701514"/>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sp>
        <p:sp>
          <p:nvSpPr>
            <p:cNvPr name="TextBox 8" id="8"/>
            <p:cNvSpPr txBox="true"/>
            <p:nvPr/>
          </p:nvSpPr>
          <p:spPr>
            <a:xfrm>
              <a:off x="0" y="-38100"/>
              <a:ext cx="2258501" cy="82989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2148283">
            <a:off x="-9116639" y="4022668"/>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148283">
            <a:off x="14062388" y="-7727942"/>
            <a:ext cx="13761280" cy="13675272"/>
          </a:xfrm>
          <a:custGeom>
            <a:avLst/>
            <a:gdLst/>
            <a:ahLst/>
            <a:cxnLst/>
            <a:rect r="r" b="b" t="t" l="l"/>
            <a:pathLst>
              <a:path h="13675272" w="13761280">
                <a:moveTo>
                  <a:pt x="0" y="0"/>
                </a:moveTo>
                <a:lnTo>
                  <a:pt x="13761281" y="0"/>
                </a:lnTo>
                <a:lnTo>
                  <a:pt x="13761281"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58234" y="3372179"/>
            <a:ext cx="3545829" cy="2727065"/>
          </a:xfrm>
          <a:custGeom>
            <a:avLst/>
            <a:gdLst/>
            <a:ahLst/>
            <a:cxnLst/>
            <a:rect r="r" b="b" t="t" l="l"/>
            <a:pathLst>
              <a:path h="2727065" w="3545829">
                <a:moveTo>
                  <a:pt x="0" y="0"/>
                </a:moveTo>
                <a:lnTo>
                  <a:pt x="3545829" y="0"/>
                </a:lnTo>
                <a:lnTo>
                  <a:pt x="3545829" y="2727064"/>
                </a:lnTo>
                <a:lnTo>
                  <a:pt x="0" y="2727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179217" y="6911706"/>
            <a:ext cx="3299629" cy="2524216"/>
          </a:xfrm>
          <a:custGeom>
            <a:avLst/>
            <a:gdLst/>
            <a:ahLst/>
            <a:cxnLst/>
            <a:rect r="r" b="b" t="t" l="l"/>
            <a:pathLst>
              <a:path h="2524216" w="3299629">
                <a:moveTo>
                  <a:pt x="0" y="0"/>
                </a:moveTo>
                <a:lnTo>
                  <a:pt x="3299630" y="0"/>
                </a:lnTo>
                <a:lnTo>
                  <a:pt x="3299630" y="2524217"/>
                </a:lnTo>
                <a:lnTo>
                  <a:pt x="0" y="2524217"/>
                </a:lnTo>
                <a:lnTo>
                  <a:pt x="0" y="0"/>
                </a:lnTo>
                <a:close/>
              </a:path>
            </a:pathLst>
          </a:custGeom>
          <a:blipFill>
            <a:blip r:embed="rId7"/>
            <a:stretch>
              <a:fillRect l="0" t="0" r="0" b="0"/>
            </a:stretch>
          </a:blipFill>
        </p:spPr>
      </p:sp>
      <p:sp>
        <p:nvSpPr>
          <p:cNvPr name="TextBox 13" id="13"/>
          <p:cNvSpPr txBox="true"/>
          <p:nvPr/>
        </p:nvSpPr>
        <p:spPr>
          <a:xfrm rot="0">
            <a:off x="5847062" y="6945725"/>
            <a:ext cx="6593875" cy="2399030"/>
          </a:xfrm>
          <a:prstGeom prst="rect">
            <a:avLst/>
          </a:prstGeom>
        </p:spPr>
        <p:txBody>
          <a:bodyPr anchor="t" rtlCol="false" tIns="0" lIns="0" bIns="0" rIns="0">
            <a:spAutoFit/>
          </a:bodyPr>
          <a:lstStyle/>
          <a:p>
            <a:pPr algn="ctr">
              <a:lnSpc>
                <a:spcPts val="3220"/>
              </a:lnSpc>
            </a:pPr>
            <a:r>
              <a:rPr lang="en-US" sz="2300">
                <a:solidFill>
                  <a:srgbClr val="2B739A"/>
                </a:solidFill>
                <a:latin typeface="Cloud"/>
                <a:ea typeface="Cloud"/>
                <a:cs typeface="Cloud"/>
                <a:sym typeface="Cloud"/>
              </a:rPr>
              <a:t>After excluding the pandemic-affected years 2020 and 2021, we refined our models to better reflect normal conditions. </a:t>
            </a:r>
            <a:r>
              <a:rPr lang="en-US" sz="2300" b="true">
                <a:solidFill>
                  <a:srgbClr val="2B739A"/>
                </a:solidFill>
                <a:latin typeface="Cloud Bold"/>
                <a:ea typeface="Cloud Bold"/>
                <a:cs typeface="Cloud Bold"/>
                <a:sym typeface="Cloud Bold"/>
              </a:rPr>
              <a:t>The adjusted forecasts showed an EPS of 8.53 for NCLH and -6.65 for CCL</a:t>
            </a:r>
            <a:r>
              <a:rPr lang="en-US" sz="2300">
                <a:solidFill>
                  <a:srgbClr val="2B739A"/>
                </a:solidFill>
                <a:latin typeface="Cloud"/>
                <a:ea typeface="Cloud"/>
                <a:cs typeface="Cloud"/>
                <a:sym typeface="Cloud"/>
              </a:rPr>
              <a:t>, providing more realistic projections based on stable operations.</a:t>
            </a:r>
          </a:p>
        </p:txBody>
      </p:sp>
      <p:sp>
        <p:nvSpPr>
          <p:cNvPr name="TextBox 14" id="14"/>
          <p:cNvSpPr txBox="true"/>
          <p:nvPr/>
        </p:nvSpPr>
        <p:spPr>
          <a:xfrm rot="0">
            <a:off x="5847062" y="3507621"/>
            <a:ext cx="6593875" cy="2399030"/>
          </a:xfrm>
          <a:prstGeom prst="rect">
            <a:avLst/>
          </a:prstGeom>
        </p:spPr>
        <p:txBody>
          <a:bodyPr anchor="t" rtlCol="false" tIns="0" lIns="0" bIns="0" rIns="0">
            <a:spAutoFit/>
          </a:bodyPr>
          <a:lstStyle/>
          <a:p>
            <a:pPr algn="ctr">
              <a:lnSpc>
                <a:spcPts val="3220"/>
              </a:lnSpc>
            </a:pPr>
            <a:r>
              <a:rPr lang="en-US" sz="2300">
                <a:solidFill>
                  <a:srgbClr val="2B739A"/>
                </a:solidFill>
                <a:latin typeface="Cloud"/>
                <a:ea typeface="Cloud"/>
                <a:cs typeface="Cloud"/>
                <a:sym typeface="Cloud"/>
              </a:rPr>
              <a:t>We developed linear regression models using diluted EPS data from 2018 to 2024 for Norwegian Cruise Line (NCLH) and Carnival Corporation (CCL) to forecast 2025 earnings. Initially, </a:t>
            </a:r>
            <a:r>
              <a:rPr lang="en-US" sz="2300" b="true">
                <a:solidFill>
                  <a:srgbClr val="2B739A"/>
                </a:solidFill>
                <a:latin typeface="Cloud Bold"/>
                <a:ea typeface="Cloud Bold"/>
                <a:cs typeface="Cloud Bold"/>
                <a:sym typeface="Cloud Bold"/>
              </a:rPr>
              <a:t>the models projected a 2025 EPS of 9.37 for NCLH and -3.77 for CCL.</a:t>
            </a:r>
          </a:p>
        </p:txBody>
      </p:sp>
      <p:sp>
        <p:nvSpPr>
          <p:cNvPr name="TextBox 15" id="15"/>
          <p:cNvSpPr txBox="true"/>
          <p:nvPr/>
        </p:nvSpPr>
        <p:spPr>
          <a:xfrm rot="0">
            <a:off x="2631149" y="1085116"/>
            <a:ext cx="13025702" cy="1152525"/>
          </a:xfrm>
          <a:prstGeom prst="rect">
            <a:avLst/>
          </a:prstGeom>
        </p:spPr>
        <p:txBody>
          <a:bodyPr anchor="t" rtlCol="false" tIns="0" lIns="0" bIns="0" rIns="0">
            <a:spAutoFit/>
          </a:bodyPr>
          <a:lstStyle/>
          <a:p>
            <a:pPr algn="ctr">
              <a:lnSpc>
                <a:spcPts val="8474"/>
              </a:lnSpc>
            </a:pPr>
            <a:r>
              <a:rPr lang="en-US" sz="7500">
                <a:solidFill>
                  <a:srgbClr val="2B739A"/>
                </a:solidFill>
                <a:latin typeface="Scripter"/>
                <a:ea typeface="Scripter"/>
                <a:cs typeface="Scripter"/>
                <a:sym typeface="Scripter"/>
              </a:rPr>
              <a:t>FORECASTING EARNINGS PER SHARE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8108002"/>
            <a:ext cx="2681843" cy="2178998"/>
          </a:xfrm>
          <a:custGeom>
            <a:avLst/>
            <a:gdLst/>
            <a:ahLst/>
            <a:cxnLst/>
            <a:rect r="r" b="b" t="t" l="l"/>
            <a:pathLst>
              <a:path h="2178998" w="2681843">
                <a:moveTo>
                  <a:pt x="0" y="0"/>
                </a:moveTo>
                <a:lnTo>
                  <a:pt x="2681843" y="0"/>
                </a:lnTo>
                <a:lnTo>
                  <a:pt x="2681843" y="2178998"/>
                </a:lnTo>
                <a:lnTo>
                  <a:pt x="0" y="2178998"/>
                </a:lnTo>
                <a:lnTo>
                  <a:pt x="0" y="0"/>
                </a:lnTo>
                <a:close/>
              </a:path>
            </a:pathLst>
          </a:custGeom>
          <a:blipFill>
            <a:blip r:embed="rId3"/>
            <a:stretch>
              <a:fillRect l="0" t="0" r="0" b="0"/>
            </a:stretch>
          </a:blipFill>
        </p:spPr>
      </p:sp>
      <p:sp>
        <p:nvSpPr>
          <p:cNvPr name="Freeform 4" id="4"/>
          <p:cNvSpPr/>
          <p:nvPr/>
        </p:nvSpPr>
        <p:spPr>
          <a:xfrm flipH="false" flipV="false" rot="-2148283">
            <a:off x="-11993635" y="-2797101"/>
            <a:ext cx="13761280" cy="13675272"/>
          </a:xfrm>
          <a:custGeom>
            <a:avLst/>
            <a:gdLst/>
            <a:ahLst/>
            <a:cxnLst/>
            <a:rect r="r" b="b" t="t" l="l"/>
            <a:pathLst>
              <a:path h="13675272" w="13761280">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148283">
            <a:off x="13528285" y="4800248"/>
            <a:ext cx="13761280" cy="13675272"/>
          </a:xfrm>
          <a:custGeom>
            <a:avLst/>
            <a:gdLst/>
            <a:ahLst/>
            <a:cxnLst/>
            <a:rect r="r" b="b" t="t" l="l"/>
            <a:pathLst>
              <a:path h="13675272" w="13761280">
                <a:moveTo>
                  <a:pt x="0" y="0"/>
                </a:moveTo>
                <a:lnTo>
                  <a:pt x="13761281" y="0"/>
                </a:lnTo>
                <a:lnTo>
                  <a:pt x="13761281"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05305" y="65179"/>
            <a:ext cx="3645669" cy="2793494"/>
          </a:xfrm>
          <a:custGeom>
            <a:avLst/>
            <a:gdLst/>
            <a:ahLst/>
            <a:cxnLst/>
            <a:rect r="r" b="b" t="t" l="l"/>
            <a:pathLst>
              <a:path h="2793494" w="3645669">
                <a:moveTo>
                  <a:pt x="0" y="0"/>
                </a:moveTo>
                <a:lnTo>
                  <a:pt x="3645669" y="0"/>
                </a:lnTo>
                <a:lnTo>
                  <a:pt x="3645669" y="2793494"/>
                </a:lnTo>
                <a:lnTo>
                  <a:pt x="0" y="2793494"/>
                </a:lnTo>
                <a:lnTo>
                  <a:pt x="0" y="0"/>
                </a:lnTo>
                <a:close/>
              </a:path>
            </a:pathLst>
          </a:custGeom>
          <a:blipFill>
            <a:blip r:embed="rId6"/>
            <a:stretch>
              <a:fillRect l="0" t="0" r="0" b="0"/>
            </a:stretch>
          </a:blipFill>
        </p:spPr>
      </p:sp>
      <p:sp>
        <p:nvSpPr>
          <p:cNvPr name="Freeform 7" id="7"/>
          <p:cNvSpPr/>
          <p:nvPr/>
        </p:nvSpPr>
        <p:spPr>
          <a:xfrm flipH="false" flipV="false" rot="0">
            <a:off x="14881062" y="528821"/>
            <a:ext cx="2494877" cy="2129727"/>
          </a:xfrm>
          <a:custGeom>
            <a:avLst/>
            <a:gdLst/>
            <a:ahLst/>
            <a:cxnLst/>
            <a:rect r="r" b="b" t="t" l="l"/>
            <a:pathLst>
              <a:path h="2129727" w="2494877">
                <a:moveTo>
                  <a:pt x="0" y="0"/>
                </a:moveTo>
                <a:lnTo>
                  <a:pt x="2494877" y="0"/>
                </a:lnTo>
                <a:lnTo>
                  <a:pt x="2494877" y="2129727"/>
                </a:lnTo>
                <a:lnTo>
                  <a:pt x="0" y="21297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82205" y="2658548"/>
            <a:ext cx="7832404" cy="5919787"/>
          </a:xfrm>
          <a:custGeom>
            <a:avLst/>
            <a:gdLst/>
            <a:ahLst/>
            <a:cxnLst/>
            <a:rect r="r" b="b" t="t" l="l"/>
            <a:pathLst>
              <a:path h="5919787" w="7832404">
                <a:moveTo>
                  <a:pt x="0" y="0"/>
                </a:moveTo>
                <a:lnTo>
                  <a:pt x="7832404" y="0"/>
                </a:lnTo>
                <a:lnTo>
                  <a:pt x="7832404" y="5919787"/>
                </a:lnTo>
                <a:lnTo>
                  <a:pt x="0" y="5919787"/>
                </a:lnTo>
                <a:lnTo>
                  <a:pt x="0" y="0"/>
                </a:lnTo>
                <a:close/>
              </a:path>
            </a:pathLst>
          </a:custGeom>
          <a:blipFill>
            <a:blip r:embed="rId9"/>
            <a:stretch>
              <a:fillRect l="-4448" t="-7916" r="-5772" b="0"/>
            </a:stretch>
          </a:blipFill>
        </p:spPr>
      </p:sp>
      <p:sp>
        <p:nvSpPr>
          <p:cNvPr name="Freeform 9" id="9"/>
          <p:cNvSpPr/>
          <p:nvPr/>
        </p:nvSpPr>
        <p:spPr>
          <a:xfrm flipH="false" flipV="false" rot="0">
            <a:off x="8806288" y="2483793"/>
            <a:ext cx="6311466" cy="5742206"/>
          </a:xfrm>
          <a:custGeom>
            <a:avLst/>
            <a:gdLst/>
            <a:ahLst/>
            <a:cxnLst/>
            <a:rect r="r" b="b" t="t" l="l"/>
            <a:pathLst>
              <a:path h="5742206" w="6311466">
                <a:moveTo>
                  <a:pt x="0" y="0"/>
                </a:moveTo>
                <a:lnTo>
                  <a:pt x="6311466" y="0"/>
                </a:lnTo>
                <a:lnTo>
                  <a:pt x="6311466" y="5742206"/>
                </a:lnTo>
                <a:lnTo>
                  <a:pt x="0" y="5742206"/>
                </a:lnTo>
                <a:lnTo>
                  <a:pt x="0" y="0"/>
                </a:lnTo>
                <a:close/>
              </a:path>
            </a:pathLst>
          </a:custGeom>
          <a:blipFill>
            <a:blip r:embed="rId10"/>
            <a:stretch>
              <a:fillRect l="0" t="-1251" r="-547" b="-1251"/>
            </a:stretch>
          </a:blipFill>
        </p:spPr>
      </p:sp>
      <p:sp>
        <p:nvSpPr>
          <p:cNvPr name="TextBox 10" id="10"/>
          <p:cNvSpPr txBox="true"/>
          <p:nvPr/>
        </p:nvSpPr>
        <p:spPr>
          <a:xfrm rot="0">
            <a:off x="404529" y="705573"/>
            <a:ext cx="13924376" cy="1474605"/>
          </a:xfrm>
          <a:prstGeom prst="rect">
            <a:avLst/>
          </a:prstGeom>
        </p:spPr>
        <p:txBody>
          <a:bodyPr anchor="t" rtlCol="false" tIns="0" lIns="0" bIns="0" rIns="0">
            <a:spAutoFit/>
          </a:bodyPr>
          <a:lstStyle/>
          <a:p>
            <a:pPr algn="l">
              <a:lnSpc>
                <a:spcPts val="10671"/>
              </a:lnSpc>
            </a:pPr>
            <a:r>
              <a:rPr lang="en-US" sz="9443">
                <a:solidFill>
                  <a:srgbClr val="2B739A"/>
                </a:solidFill>
                <a:latin typeface="Scripter"/>
                <a:ea typeface="Scripter"/>
                <a:cs typeface="Scripter"/>
                <a:sym typeface="Scripter"/>
              </a:rPr>
              <a:t>SEGMENTATION &amp; TARGETING</a:t>
            </a:r>
          </a:p>
        </p:txBody>
      </p:sp>
      <p:grpSp>
        <p:nvGrpSpPr>
          <p:cNvPr name="Group 11" id="11"/>
          <p:cNvGrpSpPr/>
          <p:nvPr/>
        </p:nvGrpSpPr>
        <p:grpSpPr>
          <a:xfrm rot="0">
            <a:off x="5279306" y="8081767"/>
            <a:ext cx="11979994" cy="1950332"/>
            <a:chOff x="0" y="0"/>
            <a:chExt cx="3155225" cy="513668"/>
          </a:xfrm>
        </p:grpSpPr>
        <p:sp>
          <p:nvSpPr>
            <p:cNvPr name="Freeform 12" id="12"/>
            <p:cNvSpPr/>
            <p:nvPr/>
          </p:nvSpPr>
          <p:spPr>
            <a:xfrm flipH="false" flipV="false" rot="0">
              <a:off x="0" y="0"/>
              <a:ext cx="3155225" cy="513668"/>
            </a:xfrm>
            <a:custGeom>
              <a:avLst/>
              <a:gdLst/>
              <a:ahLst/>
              <a:cxnLst/>
              <a:rect r="r" b="b" t="t" l="l"/>
              <a:pathLst>
                <a:path h="513668" w="3155225">
                  <a:moveTo>
                    <a:pt x="64624" y="0"/>
                  </a:moveTo>
                  <a:lnTo>
                    <a:pt x="3090601" y="0"/>
                  </a:lnTo>
                  <a:cubicBezTo>
                    <a:pt x="3126292" y="0"/>
                    <a:pt x="3155225" y="28933"/>
                    <a:pt x="3155225" y="64624"/>
                  </a:cubicBezTo>
                  <a:lnTo>
                    <a:pt x="3155225" y="449044"/>
                  </a:lnTo>
                  <a:cubicBezTo>
                    <a:pt x="3155225" y="484735"/>
                    <a:pt x="3126292" y="513668"/>
                    <a:pt x="3090601" y="513668"/>
                  </a:cubicBezTo>
                  <a:lnTo>
                    <a:pt x="64624" y="513668"/>
                  </a:lnTo>
                  <a:cubicBezTo>
                    <a:pt x="28933" y="513668"/>
                    <a:pt x="0" y="484735"/>
                    <a:pt x="0" y="449044"/>
                  </a:cubicBezTo>
                  <a:lnTo>
                    <a:pt x="0" y="64624"/>
                  </a:lnTo>
                  <a:cubicBezTo>
                    <a:pt x="0" y="28933"/>
                    <a:pt x="28933" y="0"/>
                    <a:pt x="64624" y="0"/>
                  </a:cubicBezTo>
                  <a:close/>
                </a:path>
              </a:pathLst>
            </a:custGeom>
            <a:solidFill>
              <a:srgbClr val="FFFFFF">
                <a:alpha val="60000"/>
              </a:srgbClr>
            </a:solidFill>
          </p:spPr>
        </p:sp>
        <p:sp>
          <p:nvSpPr>
            <p:cNvPr name="TextBox 13" id="13"/>
            <p:cNvSpPr txBox="true"/>
            <p:nvPr/>
          </p:nvSpPr>
          <p:spPr>
            <a:xfrm>
              <a:off x="0" y="-38100"/>
              <a:ext cx="3155225" cy="55176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6546595" y="8342524"/>
            <a:ext cx="10084358" cy="1433211"/>
          </a:xfrm>
          <a:prstGeom prst="rect">
            <a:avLst/>
          </a:prstGeom>
        </p:spPr>
        <p:txBody>
          <a:bodyPr anchor="t" rtlCol="false" tIns="0" lIns="0" bIns="0" rIns="0">
            <a:spAutoFit/>
          </a:bodyPr>
          <a:lstStyle/>
          <a:p>
            <a:pPr algn="l" marL="447855" indent="-223928" lvl="1">
              <a:lnSpc>
                <a:spcPts val="2904"/>
              </a:lnSpc>
              <a:buFont typeface="Arial"/>
              <a:buChar char="•"/>
            </a:pPr>
            <a:r>
              <a:rPr lang="en-US" sz="2074">
                <a:solidFill>
                  <a:srgbClr val="2B739A"/>
                </a:solidFill>
                <a:latin typeface="Canva Sans"/>
                <a:ea typeface="Canva Sans"/>
                <a:cs typeface="Canva Sans"/>
                <a:sym typeface="Canva Sans"/>
              </a:rPr>
              <a:t>Elite Coastal Gems, Hidden Mixed Tier Stops &amp; Emerging Luxury Retreats - High Spenders with limited visits</a:t>
            </a:r>
          </a:p>
          <a:p>
            <a:pPr algn="l" marL="447855" indent="-223928" lvl="1">
              <a:lnSpc>
                <a:spcPts val="2904"/>
              </a:lnSpc>
              <a:buFont typeface="Arial"/>
              <a:buChar char="•"/>
            </a:pPr>
            <a:r>
              <a:rPr lang="en-US" sz="2074">
                <a:solidFill>
                  <a:srgbClr val="2B739A"/>
                </a:solidFill>
                <a:latin typeface="Canva Sans"/>
                <a:ea typeface="Canva Sans"/>
                <a:cs typeface="Canva Sans"/>
                <a:sym typeface="Canva Sans"/>
              </a:rPr>
              <a:t>Quiet Moderate Ports, Crowded Ports &amp; Mass Market Hotspots-&gt; Low Spenders with high volume visits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DAGl8ULCnHY</dc:identifier>
  <dcterms:modified xsi:type="dcterms:W3CDTF">2011-08-01T06:04:30Z</dcterms:modified>
  <cp:revision>1</cp:revision>
  <dc:title>AD654 Project</dc:title>
</cp:coreProperties>
</file>